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6"/>
  </p:notesMasterIdLst>
  <p:sldIdLst>
    <p:sldId id="359" r:id="rId2"/>
    <p:sldId id="395" r:id="rId3"/>
    <p:sldId id="396" r:id="rId4"/>
    <p:sldId id="257" r:id="rId5"/>
    <p:sldId id="397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6" r:id="rId17"/>
    <p:sldId id="343" r:id="rId18"/>
    <p:sldId id="349" r:id="rId19"/>
    <p:sldId id="353" r:id="rId20"/>
    <p:sldId id="354" r:id="rId21"/>
    <p:sldId id="355" r:id="rId22"/>
    <p:sldId id="356" r:id="rId23"/>
    <p:sldId id="357" r:id="rId24"/>
    <p:sldId id="358" r:id="rId25"/>
    <p:sldId id="388" r:id="rId26"/>
    <p:sldId id="367" r:id="rId27"/>
    <p:sldId id="368" r:id="rId28"/>
    <p:sldId id="369" r:id="rId29"/>
    <p:sldId id="371" r:id="rId30"/>
    <p:sldId id="393" r:id="rId31"/>
    <p:sldId id="372" r:id="rId32"/>
    <p:sldId id="374" r:id="rId33"/>
    <p:sldId id="375" r:id="rId34"/>
    <p:sldId id="385" r:id="rId35"/>
    <p:sldId id="386" r:id="rId36"/>
    <p:sldId id="394" r:id="rId37"/>
    <p:sldId id="376" r:id="rId38"/>
    <p:sldId id="390" r:id="rId39"/>
    <p:sldId id="391" r:id="rId40"/>
    <p:sldId id="392" r:id="rId41"/>
    <p:sldId id="377" r:id="rId42"/>
    <p:sldId id="378" r:id="rId43"/>
    <p:sldId id="379" r:id="rId44"/>
    <p:sldId id="384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36460C-86E3-48A1-A52C-5632C243FAD4}">
  <a:tblStyle styleId="{2A36460C-86E3-48A1-A52C-5632C243FAD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2514"/>
  </p:normalViewPr>
  <p:slideViewPr>
    <p:cSldViewPr snapToGrid="0" snapToObjects="1">
      <p:cViewPr varScale="1">
        <p:scale>
          <a:sx n="120" d="100"/>
          <a:sy n="120" d="100"/>
        </p:scale>
        <p:origin x="200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7784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11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3657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12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716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13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596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14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944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15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969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16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722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17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1377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18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057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19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269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20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7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743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21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07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22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778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23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312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24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4754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B534D9-3C36-3645-81DD-022D883FA4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6102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“CT”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B534D9-3C36-3645-81DD-022D883FA4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03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B534D9-3C36-3645-81DD-022D883FA4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5478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“CT”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B534D9-3C36-3645-81DD-022D883FA4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189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CITATION [BCP14]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B534D9-3C36-3645-81DD-022D883FA4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79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“CT”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B534D9-3C36-3645-81DD-022D883FA4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893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40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“CT”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B534D9-3C36-3645-81DD-022D883FA4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168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“CT”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B534D9-3C36-3645-81DD-022D883FA4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332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“CT”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B534D9-3C36-3645-81DD-022D883FA4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22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“CT”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B534D9-3C36-3645-81DD-022D883FA4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72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B534D9-3C36-3645-81DD-022D883FA4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06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62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A7021F2-6A48-4E07-A375-AB3607A74B0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23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A7021F2-6A48-4E07-A375-AB3607A74B0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986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8A7021F2-6A48-4E07-A375-AB3607A74B0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72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9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97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5pPr>
            <a:lvl6pPr marL="25146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6pPr>
            <a:lvl7pPr marL="29718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7pPr>
            <a:lvl8pPr marL="34290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8pPr>
            <a:lvl9pPr marL="3886200" indent="-228600" algn="ctr" rtl="1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 Unicode MS" charset="0"/>
                <a:cs typeface="Arial" charset="0"/>
              </a:defRPr>
            </a:lvl9pPr>
          </a:lstStyle>
          <a:p>
            <a:pPr eaLnBrk="1" hangingPunct="1"/>
            <a:fld id="{12661557-EFB2-45E9-B316-F8E1B5369596}" type="slidenum">
              <a:rPr lang="he-IL" sz="1200" b="0" smtClean="0">
                <a:latin typeface="Arial" charset="0"/>
              </a:rPr>
              <a:pPr eaLnBrk="1" hangingPunct="1"/>
              <a:t>10</a:t>
            </a:fld>
            <a:endParaRPr lang="en-US" sz="1200" b="0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5763" y="687388"/>
            <a:ext cx="6091237" cy="3427412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 rtl="0"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41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AFF6086-DA3C-4B6F-832C-26CB5D9BE975}" type="datetimeFigureOut">
              <a:rPr lang="en-US" smtClean="0"/>
              <a:pPr/>
              <a:t>4/3/19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369E4EA-673D-422D-BCB3-F900CE9B23B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4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9569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0.emf"/><Relationship Id="rId4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0.emf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20.emf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png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566182" y="2135333"/>
            <a:ext cx="8011634" cy="87283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Applications of Blockchains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6EAFE8-DD72-6244-9D11-015CAA42CCAB}"/>
              </a:ext>
            </a:extLst>
          </p:cNvPr>
          <p:cNvSpPr txBox="1"/>
          <p:nvPr/>
        </p:nvSpPr>
        <p:spPr>
          <a:xfrm>
            <a:off x="839585" y="1105593"/>
            <a:ext cx="746482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i="1" dirty="0"/>
              <a:t>Blockchains &amp; Cryptocurrencies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020DFD-D8AC-0444-AC47-B2A4A3FCD79C}"/>
              </a:ext>
            </a:extLst>
          </p:cNvPr>
          <p:cNvSpPr txBox="1"/>
          <p:nvPr/>
        </p:nvSpPr>
        <p:spPr>
          <a:xfrm>
            <a:off x="1625137" y="3637797"/>
            <a:ext cx="5893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Instructors: Matthew Green &amp; Abhishek Jain</a:t>
            </a:r>
          </a:p>
        </p:txBody>
      </p:sp>
    </p:spTree>
    <p:extLst>
      <p:ext uri="{BB962C8B-B14F-4D97-AF65-F5344CB8AC3E}">
        <p14:creationId xmlns:p14="http://schemas.microsoft.com/office/powerpoint/2010/main" val="3787600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-57150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Fair Exchange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1650" y="553820"/>
            <a:ext cx="620554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[Rab81,BGMR85,ASW97,ASW98,BN00,….]</a:t>
            </a:r>
          </a:p>
          <a:p>
            <a:endParaRPr lang="en-US" sz="1050" dirty="0"/>
          </a:p>
        </p:txBody>
      </p:sp>
      <p:grpSp>
        <p:nvGrpSpPr>
          <p:cNvPr id="2" name="Group 1"/>
          <p:cNvGrpSpPr/>
          <p:nvPr/>
        </p:nvGrpSpPr>
        <p:grpSpPr>
          <a:xfrm>
            <a:off x="1657350" y="2795999"/>
            <a:ext cx="6206099" cy="1543050"/>
            <a:chOff x="685800" y="4191000"/>
            <a:chExt cx="8274793" cy="2057400"/>
          </a:xfrm>
        </p:grpSpPr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685800" y="4191000"/>
              <a:ext cx="7086600" cy="205740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800" kern="1200">
                  <a:solidFill>
                    <a:schemeClr val="tx1"/>
                  </a:solidFill>
                  <a:latin typeface="Helvetica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400" kern="1200">
                  <a:solidFill>
                    <a:schemeClr val="tx1"/>
                  </a:solidFill>
                  <a:latin typeface="Helvetica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Helvetica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Helvetica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Helvetic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100" dirty="0">
                  <a:latin typeface="+mn-lt"/>
                </a:rPr>
                <a:t>Contract signing:</a:t>
              </a:r>
            </a:p>
            <a:p>
              <a:r>
                <a:rPr lang="en-US" sz="2100" dirty="0">
                  <a:latin typeface="+mn-lt"/>
                </a:rPr>
                <a:t>Two parties want to sign a contract</a:t>
              </a:r>
            </a:p>
            <a:p>
              <a:r>
                <a:rPr lang="en-US" sz="2100" dirty="0">
                  <a:latin typeface="+mn-lt"/>
                </a:rPr>
                <a:t>Neither wants to commit first</a:t>
              </a:r>
            </a:p>
            <a:p>
              <a:pPr lvl="1"/>
              <a:r>
                <a:rPr lang="en-US" sz="1800" dirty="0">
                  <a:latin typeface="+mn-lt"/>
                </a:rPr>
                <a:t>The other signer could be malicious…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41294" y="4191000"/>
              <a:ext cx="2019299" cy="2013959"/>
            </a:xfrm>
            <a:prstGeom prst="rect">
              <a:avLst/>
            </a:prstGeom>
          </p:spPr>
        </p:pic>
      </p:grpSp>
      <p:sp>
        <p:nvSpPr>
          <p:cNvPr id="13" name="Content Placeholder 2"/>
          <p:cNvSpPr txBox="1">
            <a:spLocks/>
          </p:cNvSpPr>
          <p:nvPr/>
        </p:nvSpPr>
        <p:spPr>
          <a:xfrm>
            <a:off x="1657350" y="1400746"/>
            <a:ext cx="4939393" cy="19431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+mn-lt"/>
              </a:rPr>
              <a:t>E.g., contract signing, digital media</a:t>
            </a:r>
          </a:p>
          <a:p>
            <a:r>
              <a:rPr lang="en-US" sz="2100" dirty="0">
                <a:latin typeface="+mn-lt"/>
              </a:rPr>
              <a:t>Special case of secure computation</a:t>
            </a:r>
          </a:p>
          <a:p>
            <a:pPr lvl="1"/>
            <a:r>
              <a:rPr lang="en-US" sz="1800" dirty="0">
                <a:solidFill>
                  <a:srgbClr val="000000"/>
                </a:solidFill>
                <a:latin typeface="+mn-lt"/>
              </a:rPr>
              <a:t>Authenticity &amp; fairness </a:t>
            </a:r>
          </a:p>
        </p:txBody>
      </p:sp>
    </p:spTree>
    <p:extLst>
      <p:ext uri="{BB962C8B-B14F-4D97-AF65-F5344CB8AC3E}">
        <p14:creationId xmlns:p14="http://schemas.microsoft.com/office/powerpoint/2010/main" val="1551189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-171450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Fair Exchange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836426" y="439520"/>
            <a:ext cx="6205545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[Rab81,BGMR85,ASW97,ASW98,BN00,….]</a:t>
            </a:r>
          </a:p>
          <a:p>
            <a:endParaRPr lang="en-US" sz="105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2743201"/>
            <a:ext cx="6115050" cy="224509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29200" y="1524253"/>
            <a:ext cx="3208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/>
              <a:t>Fair exchange is</a:t>
            </a:r>
          </a:p>
          <a:p>
            <a:pPr algn="ctr"/>
            <a:r>
              <a:rPr lang="en-US" sz="1800" dirty="0"/>
              <a:t> impossible </a:t>
            </a:r>
          </a:p>
          <a:p>
            <a:pPr algn="ctr"/>
            <a:r>
              <a:rPr lang="en-US" sz="1800" dirty="0"/>
              <a:t>[Cle86,PG99,BN00]</a:t>
            </a:r>
          </a:p>
        </p:txBody>
      </p:sp>
      <p:sp>
        <p:nvSpPr>
          <p:cNvPr id="15" name="Line 23"/>
          <p:cNvSpPr>
            <a:spLocks noChangeShapeType="1"/>
          </p:cNvSpPr>
          <p:nvPr/>
        </p:nvSpPr>
        <p:spPr bwMode="auto">
          <a:xfrm flipH="1">
            <a:off x="2628900" y="1943100"/>
            <a:ext cx="685799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6" name="Line 24"/>
          <p:cNvSpPr>
            <a:spLocks noChangeShapeType="1"/>
          </p:cNvSpPr>
          <p:nvPr/>
        </p:nvSpPr>
        <p:spPr bwMode="auto">
          <a:xfrm>
            <a:off x="2628900" y="1657350"/>
            <a:ext cx="6782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1" y="1143000"/>
            <a:ext cx="870797" cy="118518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4700" y="1085850"/>
            <a:ext cx="660605" cy="13339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5851" y="1143001"/>
            <a:ext cx="940172" cy="117015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1257300"/>
            <a:ext cx="965620" cy="120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27429E-17 -2.96296E-6 L 0.38802 0.026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62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33337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Workarounds I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988828" y="971550"/>
            <a:ext cx="4497572" cy="21145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lvl="1" indent="-257175">
              <a:buFont typeface="Arial" pitchFamily="34" charset="0"/>
              <a:buChar char="•"/>
            </a:pPr>
            <a:r>
              <a:rPr lang="en-US" sz="2250" b="1" dirty="0">
                <a:latin typeface="+mn-lt"/>
              </a:rPr>
              <a:t>Gradual release mechanisms</a:t>
            </a:r>
            <a:r>
              <a:rPr lang="en-US" sz="2250" dirty="0">
                <a:latin typeface="+mn-lt"/>
              </a:rPr>
              <a:t> </a:t>
            </a:r>
            <a:r>
              <a:rPr lang="en-US" sz="1350" dirty="0">
                <a:solidFill>
                  <a:srgbClr val="008000"/>
                </a:solidFill>
                <a:latin typeface="+mn-lt"/>
              </a:rPr>
              <a:t>[BG89,GL91,BN00,GJ02,GP03,Pin03,GMPY06,…] </a:t>
            </a:r>
            <a:endParaRPr lang="en-US" sz="1350" dirty="0">
              <a:latin typeface="+mn-lt"/>
            </a:endParaRPr>
          </a:p>
          <a:p>
            <a:pPr marL="257175" lvl="1" indent="-257175">
              <a:buFont typeface="Arial" pitchFamily="34" charset="0"/>
              <a:buChar char="•"/>
            </a:pPr>
            <a:r>
              <a:rPr lang="en-US" sz="2250" b="1" dirty="0">
                <a:latin typeface="+mn-lt"/>
              </a:rPr>
              <a:t>Partial fairness </a:t>
            </a:r>
            <a:r>
              <a:rPr lang="en-US" sz="1350" dirty="0">
                <a:solidFill>
                  <a:srgbClr val="008000"/>
                </a:solidFill>
                <a:latin typeface="+mn-lt"/>
              </a:rPr>
              <a:t>[MNS09,GK10,BOO10,BLOO11</a:t>
            </a:r>
            <a:r>
              <a:rPr lang="en-US" sz="1350" dirty="0">
                <a:solidFill>
                  <a:srgbClr val="008000"/>
                </a:solidFill>
              </a:rPr>
              <a:t>] </a:t>
            </a:r>
            <a:endParaRPr lang="en-US" sz="2250" dirty="0">
              <a:latin typeface="+mn-lt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28" y="1205978"/>
            <a:ext cx="806473" cy="81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http://abovethelaw.com/uploads/2012/05/mean-bo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1143001"/>
            <a:ext cx="602946" cy="9116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6206602" y="1361923"/>
            <a:ext cx="886157" cy="503822"/>
            <a:chOff x="6522869" y="2273097"/>
            <a:chExt cx="1181543" cy="671763"/>
          </a:xfrm>
        </p:grpSpPr>
        <p:sp>
          <p:nvSpPr>
            <p:cNvPr id="19" name="Line 23"/>
            <p:cNvSpPr>
              <a:spLocks noChangeShapeType="1"/>
            </p:cNvSpPr>
            <p:nvPr/>
          </p:nvSpPr>
          <p:spPr bwMode="auto">
            <a:xfrm flipH="1">
              <a:off x="6522869" y="2489021"/>
              <a:ext cx="1148722" cy="23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0" name="Line 24"/>
            <p:cNvSpPr>
              <a:spLocks noChangeShapeType="1"/>
            </p:cNvSpPr>
            <p:nvPr/>
          </p:nvSpPr>
          <p:spPr bwMode="auto">
            <a:xfrm>
              <a:off x="6522869" y="2273097"/>
              <a:ext cx="11815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 flipH="1">
              <a:off x="6522869" y="2920868"/>
              <a:ext cx="1148722" cy="239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2" name="Line 24"/>
            <p:cNvSpPr>
              <a:spLocks noChangeShapeType="1"/>
            </p:cNvSpPr>
            <p:nvPr/>
          </p:nvSpPr>
          <p:spPr bwMode="auto">
            <a:xfrm>
              <a:off x="6522869" y="2704944"/>
              <a:ext cx="118154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172200" y="2000250"/>
            <a:ext cx="914400" cy="3086100"/>
            <a:chOff x="6477000" y="3124200"/>
            <a:chExt cx="1219200" cy="4114800"/>
          </a:xfrm>
        </p:grpSpPr>
        <p:grpSp>
          <p:nvGrpSpPr>
            <p:cNvPr id="25" name="Group 24"/>
            <p:cNvGrpSpPr/>
            <p:nvPr/>
          </p:nvGrpSpPr>
          <p:grpSpPr>
            <a:xfrm>
              <a:off x="6514657" y="3124200"/>
              <a:ext cx="1181543" cy="671763"/>
              <a:chOff x="6522869" y="2273097"/>
              <a:chExt cx="1181543" cy="671763"/>
            </a:xfrm>
          </p:grpSpPr>
          <p:sp>
            <p:nvSpPr>
              <p:cNvPr id="26" name="Line 23"/>
              <p:cNvSpPr>
                <a:spLocks noChangeShapeType="1"/>
              </p:cNvSpPr>
              <p:nvPr/>
            </p:nvSpPr>
            <p:spPr bwMode="auto">
              <a:xfrm flipH="1">
                <a:off x="6522869" y="2489021"/>
                <a:ext cx="1148722" cy="239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27" name="Line 24"/>
              <p:cNvSpPr>
                <a:spLocks noChangeShapeType="1"/>
              </p:cNvSpPr>
              <p:nvPr/>
            </p:nvSpPr>
            <p:spPr bwMode="auto">
              <a:xfrm>
                <a:off x="6522869" y="2273097"/>
                <a:ext cx="11815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28" name="Line 23"/>
              <p:cNvSpPr>
                <a:spLocks noChangeShapeType="1"/>
              </p:cNvSpPr>
              <p:nvPr/>
            </p:nvSpPr>
            <p:spPr bwMode="auto">
              <a:xfrm flipH="1">
                <a:off x="6522869" y="2920868"/>
                <a:ext cx="1148722" cy="239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29" name="Line 24"/>
              <p:cNvSpPr>
                <a:spLocks noChangeShapeType="1"/>
              </p:cNvSpPr>
              <p:nvPr/>
            </p:nvSpPr>
            <p:spPr bwMode="auto">
              <a:xfrm>
                <a:off x="6522869" y="2704944"/>
                <a:ext cx="11815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6514657" y="3962400"/>
              <a:ext cx="1181543" cy="671763"/>
              <a:chOff x="6522869" y="2273097"/>
              <a:chExt cx="1181543" cy="671763"/>
            </a:xfrm>
          </p:grpSpPr>
          <p:sp>
            <p:nvSpPr>
              <p:cNvPr id="31" name="Line 23"/>
              <p:cNvSpPr>
                <a:spLocks noChangeShapeType="1"/>
              </p:cNvSpPr>
              <p:nvPr/>
            </p:nvSpPr>
            <p:spPr bwMode="auto">
              <a:xfrm flipH="1">
                <a:off x="6522869" y="2489021"/>
                <a:ext cx="1148722" cy="239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32" name="Line 24"/>
              <p:cNvSpPr>
                <a:spLocks noChangeShapeType="1"/>
              </p:cNvSpPr>
              <p:nvPr/>
            </p:nvSpPr>
            <p:spPr bwMode="auto">
              <a:xfrm>
                <a:off x="6522869" y="2273097"/>
                <a:ext cx="11815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33" name="Line 23"/>
              <p:cNvSpPr>
                <a:spLocks noChangeShapeType="1"/>
              </p:cNvSpPr>
              <p:nvPr/>
            </p:nvSpPr>
            <p:spPr bwMode="auto">
              <a:xfrm flipH="1">
                <a:off x="6522869" y="2920868"/>
                <a:ext cx="1148722" cy="239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34" name="Line 24"/>
              <p:cNvSpPr>
                <a:spLocks noChangeShapeType="1"/>
              </p:cNvSpPr>
              <p:nvPr/>
            </p:nvSpPr>
            <p:spPr bwMode="auto">
              <a:xfrm>
                <a:off x="6522869" y="2704944"/>
                <a:ext cx="11815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6514657" y="4800600"/>
              <a:ext cx="1181543" cy="671763"/>
              <a:chOff x="6522869" y="2273097"/>
              <a:chExt cx="1181543" cy="671763"/>
            </a:xfrm>
          </p:grpSpPr>
          <p:sp>
            <p:nvSpPr>
              <p:cNvPr id="36" name="Line 23"/>
              <p:cNvSpPr>
                <a:spLocks noChangeShapeType="1"/>
              </p:cNvSpPr>
              <p:nvPr/>
            </p:nvSpPr>
            <p:spPr bwMode="auto">
              <a:xfrm flipH="1">
                <a:off x="6522869" y="2489021"/>
                <a:ext cx="1148722" cy="239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37" name="Line 24"/>
              <p:cNvSpPr>
                <a:spLocks noChangeShapeType="1"/>
              </p:cNvSpPr>
              <p:nvPr/>
            </p:nvSpPr>
            <p:spPr bwMode="auto">
              <a:xfrm>
                <a:off x="6522869" y="2273097"/>
                <a:ext cx="11815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38" name="Line 23"/>
              <p:cNvSpPr>
                <a:spLocks noChangeShapeType="1"/>
              </p:cNvSpPr>
              <p:nvPr/>
            </p:nvSpPr>
            <p:spPr bwMode="auto">
              <a:xfrm flipH="1">
                <a:off x="6522869" y="2920868"/>
                <a:ext cx="1148722" cy="239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39" name="Line 24"/>
              <p:cNvSpPr>
                <a:spLocks noChangeShapeType="1"/>
              </p:cNvSpPr>
              <p:nvPr/>
            </p:nvSpPr>
            <p:spPr bwMode="auto">
              <a:xfrm>
                <a:off x="6522869" y="2704944"/>
                <a:ext cx="11815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514657" y="5638800"/>
              <a:ext cx="1181543" cy="671763"/>
              <a:chOff x="6522869" y="2273097"/>
              <a:chExt cx="1181543" cy="671763"/>
            </a:xfrm>
          </p:grpSpPr>
          <p:sp>
            <p:nvSpPr>
              <p:cNvPr id="41" name="Line 23"/>
              <p:cNvSpPr>
                <a:spLocks noChangeShapeType="1"/>
              </p:cNvSpPr>
              <p:nvPr/>
            </p:nvSpPr>
            <p:spPr bwMode="auto">
              <a:xfrm flipH="1">
                <a:off x="6522869" y="2489021"/>
                <a:ext cx="1148722" cy="239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42" name="Line 24"/>
              <p:cNvSpPr>
                <a:spLocks noChangeShapeType="1"/>
              </p:cNvSpPr>
              <p:nvPr/>
            </p:nvSpPr>
            <p:spPr bwMode="auto">
              <a:xfrm>
                <a:off x="6522869" y="2273097"/>
                <a:ext cx="11815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43" name="Line 23"/>
              <p:cNvSpPr>
                <a:spLocks noChangeShapeType="1"/>
              </p:cNvSpPr>
              <p:nvPr/>
            </p:nvSpPr>
            <p:spPr bwMode="auto">
              <a:xfrm flipH="1">
                <a:off x="6522869" y="2920868"/>
                <a:ext cx="1148722" cy="239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44" name="Line 24"/>
              <p:cNvSpPr>
                <a:spLocks noChangeShapeType="1"/>
              </p:cNvSpPr>
              <p:nvPr/>
            </p:nvSpPr>
            <p:spPr bwMode="auto">
              <a:xfrm>
                <a:off x="6522869" y="2704944"/>
                <a:ext cx="11815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6477000" y="6567237"/>
              <a:ext cx="1181543" cy="671763"/>
              <a:chOff x="6522869" y="2273097"/>
              <a:chExt cx="1181543" cy="671763"/>
            </a:xfrm>
          </p:grpSpPr>
          <p:sp>
            <p:nvSpPr>
              <p:cNvPr id="46" name="Line 23"/>
              <p:cNvSpPr>
                <a:spLocks noChangeShapeType="1"/>
              </p:cNvSpPr>
              <p:nvPr/>
            </p:nvSpPr>
            <p:spPr bwMode="auto">
              <a:xfrm flipH="1">
                <a:off x="6522869" y="2489021"/>
                <a:ext cx="1148722" cy="239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47" name="Line 24"/>
              <p:cNvSpPr>
                <a:spLocks noChangeShapeType="1"/>
              </p:cNvSpPr>
              <p:nvPr/>
            </p:nvSpPr>
            <p:spPr bwMode="auto">
              <a:xfrm>
                <a:off x="6522869" y="2273097"/>
                <a:ext cx="11815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48" name="Line 23"/>
              <p:cNvSpPr>
                <a:spLocks noChangeShapeType="1"/>
              </p:cNvSpPr>
              <p:nvPr/>
            </p:nvSpPr>
            <p:spPr bwMode="auto">
              <a:xfrm flipH="1">
                <a:off x="6522869" y="2920868"/>
                <a:ext cx="1148722" cy="239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  <p:sp>
            <p:nvSpPr>
              <p:cNvPr id="49" name="Line 24"/>
              <p:cNvSpPr>
                <a:spLocks noChangeShapeType="1"/>
              </p:cNvSpPr>
              <p:nvPr/>
            </p:nvSpPr>
            <p:spPr bwMode="auto">
              <a:xfrm>
                <a:off x="6522869" y="2704944"/>
                <a:ext cx="118154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050"/>
              </a:p>
            </p:txBody>
          </p:sp>
        </p:grpSp>
      </p:grpSp>
      <p:sp>
        <p:nvSpPr>
          <p:cNvPr id="50" name="Rounded Rectangle 49"/>
          <p:cNvSpPr/>
          <p:nvPr/>
        </p:nvSpPr>
        <p:spPr>
          <a:xfrm>
            <a:off x="1266876" y="2504072"/>
            <a:ext cx="3886200" cy="857250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Control adversary’s advantage in learning the output first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266876" y="3743377"/>
            <a:ext cx="3886200" cy="55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Requires lots of rounds</a:t>
            </a:r>
          </a:p>
        </p:txBody>
      </p:sp>
    </p:spTree>
    <p:extLst>
      <p:ext uri="{BB962C8B-B14F-4D97-AF65-F5344CB8AC3E}">
        <p14:creationId xmlns:p14="http://schemas.microsoft.com/office/powerpoint/2010/main" val="135662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33337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Workarounds II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143000" y="1085850"/>
            <a:ext cx="6858000" cy="367621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b="1" dirty="0">
                <a:latin typeface="+mn-lt"/>
              </a:rPr>
              <a:t>Optimistic model</a:t>
            </a:r>
            <a:r>
              <a:rPr lang="en-US" sz="2250" dirty="0">
                <a:latin typeface="+mn-lt"/>
              </a:rPr>
              <a:t> </a:t>
            </a:r>
            <a:r>
              <a:rPr lang="en-US" sz="1500" dirty="0">
                <a:solidFill>
                  <a:srgbClr val="008000"/>
                </a:solidFill>
                <a:latin typeface="+mn-lt"/>
              </a:rPr>
              <a:t>[Rab81,BGMR85,ASW97,GJM99,Mic03,DR04,KL10…]</a:t>
            </a:r>
            <a:endParaRPr lang="en-US" sz="15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Trusted arbiter restores fairness</a:t>
            </a:r>
          </a:p>
          <a:p>
            <a:pPr lvl="1"/>
            <a:r>
              <a:rPr lang="en-US" sz="1800" dirty="0">
                <a:latin typeface="+mn-lt"/>
              </a:rPr>
              <a:t>Contacted only when required</a:t>
            </a:r>
          </a:p>
          <a:p>
            <a:pPr lvl="1"/>
            <a:endParaRPr lang="en-US" sz="1800" dirty="0">
              <a:latin typeface="+mn-lt"/>
            </a:endParaRPr>
          </a:p>
        </p:txBody>
      </p:sp>
      <p:pic>
        <p:nvPicPr>
          <p:cNvPr id="51" name="Picture 35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6501" y="1828801"/>
            <a:ext cx="831056" cy="8501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3247482"/>
            <a:ext cx="806473" cy="81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6" descr="http://abovethelaw.com/uploads/2012/05/mean-bo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04" y="3184504"/>
            <a:ext cx="602946" cy="9116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Line 23"/>
          <p:cNvSpPr>
            <a:spLocks noChangeShapeType="1"/>
          </p:cNvSpPr>
          <p:nvPr/>
        </p:nvSpPr>
        <p:spPr bwMode="auto">
          <a:xfrm flipH="1">
            <a:off x="6206602" y="3565370"/>
            <a:ext cx="861542" cy="179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6" name="Line 24"/>
          <p:cNvSpPr>
            <a:spLocks noChangeShapeType="1"/>
          </p:cNvSpPr>
          <p:nvPr/>
        </p:nvSpPr>
        <p:spPr bwMode="auto">
          <a:xfrm>
            <a:off x="6206602" y="3403427"/>
            <a:ext cx="88615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7" name="Line 23"/>
          <p:cNvSpPr>
            <a:spLocks noChangeShapeType="1"/>
          </p:cNvSpPr>
          <p:nvPr/>
        </p:nvSpPr>
        <p:spPr bwMode="auto">
          <a:xfrm flipH="1">
            <a:off x="6206602" y="3889255"/>
            <a:ext cx="861542" cy="179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8" name="Line 24"/>
          <p:cNvSpPr>
            <a:spLocks noChangeShapeType="1"/>
          </p:cNvSpPr>
          <p:nvPr/>
        </p:nvSpPr>
        <p:spPr bwMode="auto">
          <a:xfrm>
            <a:off x="6206602" y="3727312"/>
            <a:ext cx="88615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9" name="Line 24"/>
          <p:cNvSpPr>
            <a:spLocks noChangeShapeType="1"/>
          </p:cNvSpPr>
          <p:nvPr/>
        </p:nvSpPr>
        <p:spPr bwMode="auto">
          <a:xfrm flipV="1">
            <a:off x="5543551" y="2286000"/>
            <a:ext cx="857250" cy="8957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54" name="Rounded Rectangle 53"/>
          <p:cNvSpPr/>
          <p:nvPr/>
        </p:nvSpPr>
        <p:spPr>
          <a:xfrm>
            <a:off x="1228726" y="2733891"/>
            <a:ext cx="4000500" cy="857250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Requires trusting a third party</a:t>
            </a:r>
          </a:p>
          <a:p>
            <a:pPr marL="257175" indent="-257175"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Potentially need to pay “subscription fee” to arbiter</a:t>
            </a:r>
          </a:p>
        </p:txBody>
      </p:sp>
      <p:sp>
        <p:nvSpPr>
          <p:cNvPr id="63" name="Line 24"/>
          <p:cNvSpPr>
            <a:spLocks noChangeShapeType="1"/>
          </p:cNvSpPr>
          <p:nvPr/>
        </p:nvSpPr>
        <p:spPr bwMode="auto">
          <a:xfrm flipH="1">
            <a:off x="5829300" y="2438832"/>
            <a:ext cx="628649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64" name="TextBox 63"/>
          <p:cNvSpPr txBox="1"/>
          <p:nvPr/>
        </p:nvSpPr>
        <p:spPr>
          <a:xfrm>
            <a:off x="6121857" y="2781732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f</a:t>
            </a:r>
            <a:r>
              <a:rPr lang="en-US" sz="1800" baseline="-25000" dirty="0"/>
              <a:t> </a:t>
            </a:r>
            <a:r>
              <a:rPr lang="en-US" sz="1800" dirty="0"/>
              <a:t>(</a:t>
            </a:r>
            <a:r>
              <a:rPr lang="en-US" sz="1800" i="1" dirty="0" err="1"/>
              <a:t>x,y</a:t>
            </a:r>
            <a:r>
              <a:rPr lang="en-US" sz="1800" dirty="0"/>
              <a:t>)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228726" y="3847125"/>
            <a:ext cx="3971924" cy="532957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</a:rPr>
              <a:t>Bad guys get away with cheating</a:t>
            </a:r>
          </a:p>
        </p:txBody>
      </p:sp>
    </p:spTree>
    <p:extLst>
      <p:ext uri="{BB962C8B-B14F-4D97-AF65-F5344CB8AC3E}">
        <p14:creationId xmlns:p14="http://schemas.microsoft.com/office/powerpoint/2010/main" val="189693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54" grpId="0" animBg="1"/>
      <p:bldP spid="63" grpId="0" animBg="1"/>
      <p:bldP spid="64" grpId="0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33337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Workarounds III</a:t>
            </a: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>
          <a:xfrm>
            <a:off x="1143000" y="1085850"/>
            <a:ext cx="6858000" cy="367621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50" dirty="0">
                <a:latin typeface="+mn-lt"/>
              </a:rPr>
              <a:t>Penalty model </a:t>
            </a:r>
            <a:r>
              <a:rPr lang="en-US" sz="1500" dirty="0">
                <a:solidFill>
                  <a:srgbClr val="008000"/>
                </a:solidFill>
                <a:latin typeface="+mn-lt"/>
              </a:rPr>
              <a:t>[ASW00,MS01,CLM07,Lin08,KL10]</a:t>
            </a:r>
            <a:endParaRPr lang="en-US" sz="15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Deviating party pays monetary penalty to honest party</a:t>
            </a:r>
          </a:p>
          <a:p>
            <a:pPr lvl="1"/>
            <a:endParaRPr lang="en-US" sz="800" dirty="0">
              <a:latin typeface="+mn-lt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2237400"/>
            <a:ext cx="806473" cy="818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6" descr="http://abovethelaw.com/uploads/2012/05/mean-bo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4" y="2174422"/>
            <a:ext cx="602946" cy="91167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Line 23"/>
          <p:cNvSpPr>
            <a:spLocks noChangeShapeType="1"/>
          </p:cNvSpPr>
          <p:nvPr/>
        </p:nvSpPr>
        <p:spPr bwMode="auto">
          <a:xfrm flipH="1">
            <a:off x="4263502" y="2555288"/>
            <a:ext cx="861542" cy="179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8" name="Line 24"/>
          <p:cNvSpPr>
            <a:spLocks noChangeShapeType="1"/>
          </p:cNvSpPr>
          <p:nvPr/>
        </p:nvSpPr>
        <p:spPr bwMode="auto">
          <a:xfrm>
            <a:off x="4263502" y="2393345"/>
            <a:ext cx="88615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9" name="Line 23"/>
          <p:cNvSpPr>
            <a:spLocks noChangeShapeType="1"/>
          </p:cNvSpPr>
          <p:nvPr/>
        </p:nvSpPr>
        <p:spPr bwMode="auto">
          <a:xfrm flipH="1">
            <a:off x="4263502" y="2879173"/>
            <a:ext cx="861542" cy="1799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>
            <a:off x="4263502" y="2717230"/>
            <a:ext cx="88615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3933" y="2343150"/>
            <a:ext cx="637918" cy="62941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483" y="2343150"/>
            <a:ext cx="637918" cy="629412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2571749" y="3409984"/>
            <a:ext cx="4296883" cy="761966"/>
          </a:xfrm>
          <a:prstGeom prst="round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</a:rPr>
              <a:t>Bad guys get away with cheating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36206" y="3392607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  <a:latin typeface="American Typewriter"/>
                <a:cs typeface="American Typewriter"/>
              </a:rPr>
              <a:t>lose money!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989595" y="3819565"/>
            <a:ext cx="2627594" cy="5348"/>
          </a:xfrm>
          <a:prstGeom prst="line">
            <a:avLst/>
          </a:prstGeom>
          <a:ln w="381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571749" y="4313411"/>
            <a:ext cx="4286250" cy="628650"/>
          </a:xfrm>
          <a:prstGeom prst="roundRect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“Secure computation with penalties”</a:t>
            </a:r>
          </a:p>
        </p:txBody>
      </p:sp>
    </p:spTree>
    <p:extLst>
      <p:ext uri="{BB962C8B-B14F-4D97-AF65-F5344CB8AC3E}">
        <p14:creationId xmlns:p14="http://schemas.microsoft.com/office/powerpoint/2010/main" val="59817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-0.40885 0.0098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51" y="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  <p:bldP spid="25" grpId="0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57150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>
                <a:solidFill>
                  <a:srgbClr val="0000FF"/>
                </a:solidFill>
                <a:latin typeface="+mj-lt"/>
                <a:sym typeface="Chalkboard" charset="0"/>
              </a:rPr>
              <a:t>Penalty Model</a:t>
            </a:r>
            <a:endParaRPr lang="en-US" sz="3750" dirty="0">
              <a:solidFill>
                <a:srgbClr val="0000FF"/>
              </a:solidFill>
              <a:latin typeface="+mj-lt"/>
              <a:sym typeface="Chalkboard" charset="0"/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2313" y="2286000"/>
            <a:ext cx="1488688" cy="1053791"/>
          </a:xfrm>
          <a:prstGeom prst="rect">
            <a:avLst/>
          </a:prstGeom>
        </p:spPr>
      </p:pic>
      <p:sp>
        <p:nvSpPr>
          <p:cNvPr id="65" name="Cloud Callout 64"/>
          <p:cNvSpPr/>
          <p:nvPr/>
        </p:nvSpPr>
        <p:spPr>
          <a:xfrm>
            <a:off x="1771650" y="2571750"/>
            <a:ext cx="4343400" cy="2171700"/>
          </a:xfrm>
          <a:prstGeom prst="cloudCallout">
            <a:avLst/>
          </a:prstGeom>
          <a:solidFill>
            <a:srgbClr val="FFC000"/>
          </a:solidFill>
          <a:ln w="19050" cmpd="sng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ln w="1905"/>
                <a:solidFill>
                  <a:schemeClr val="tx1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Ideally…</a:t>
            </a:r>
          </a:p>
          <a:p>
            <a:pPr marL="257175" indent="-257175">
              <a:buFont typeface="Arial"/>
              <a:buChar char="•"/>
            </a:pPr>
            <a:r>
              <a:rPr lang="en-US" sz="1800" b="1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Decentralized system; no trusted third party</a:t>
            </a:r>
          </a:p>
          <a:p>
            <a:pPr marL="257175" indent="-257175">
              <a:buFont typeface="Arial"/>
              <a:buChar char="•"/>
            </a:pPr>
            <a:r>
              <a:rPr lang="en-US" sz="1800" b="1" dirty="0">
                <a:ln w="1905"/>
                <a:solidFill>
                  <a:srgbClr val="00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Widely adopted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428750" y="1053791"/>
            <a:ext cx="6572250" cy="22860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+mn-lt"/>
              </a:rPr>
              <a:t>“Legally enforceable fairness” </a:t>
            </a:r>
            <a:r>
              <a:rPr lang="en-US" sz="1500" dirty="0">
                <a:solidFill>
                  <a:srgbClr val="008000"/>
                </a:solidFill>
                <a:latin typeface="+mn-lt"/>
              </a:rPr>
              <a:t>[Lin08]</a:t>
            </a:r>
          </a:p>
          <a:p>
            <a:pPr lvl="1"/>
            <a:r>
              <a:rPr lang="en-US" sz="1800" dirty="0">
                <a:latin typeface="+mn-lt"/>
              </a:rPr>
              <a:t>Requires central trusted bank</a:t>
            </a:r>
          </a:p>
          <a:p>
            <a:r>
              <a:rPr lang="en-US" sz="2100" dirty="0">
                <a:latin typeface="+mn-lt"/>
              </a:rPr>
              <a:t>“Usable optimistic exchange” </a:t>
            </a:r>
            <a:r>
              <a:rPr lang="en-US" sz="1500" dirty="0">
                <a:solidFill>
                  <a:srgbClr val="008000"/>
                </a:solidFill>
                <a:latin typeface="+mn-lt"/>
              </a:rPr>
              <a:t>[ASW00,MS01,CLM07,KL10]</a:t>
            </a:r>
          </a:p>
          <a:p>
            <a:pPr lvl="1"/>
            <a:r>
              <a:rPr lang="en-US" sz="1800" dirty="0">
                <a:latin typeface="+mn-lt"/>
              </a:rPr>
              <a:t>Requires trusted arbiter (+ e-cash)</a:t>
            </a:r>
          </a:p>
          <a:p>
            <a:pPr lvl="1"/>
            <a:endParaRPr lang="en-US" sz="1800" dirty="0">
              <a:solidFill>
                <a:srgbClr val="FF0000"/>
              </a:solidFill>
              <a:latin typeface="+mn-lt"/>
            </a:endParaRPr>
          </a:p>
        </p:txBody>
      </p:sp>
      <p:pic>
        <p:nvPicPr>
          <p:cNvPr id="18" name="Picture 35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72151" y="2114551"/>
            <a:ext cx="831056" cy="8501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350" y="685800"/>
            <a:ext cx="149869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1543050" y="628650"/>
            <a:ext cx="2800350" cy="857250"/>
          </a:xfrm>
          <a:prstGeom prst="roundRect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</a:rPr>
              <a:t>Secure computation with penalties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57750" y="742950"/>
            <a:ext cx="2971800" cy="6858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n w="1905"/>
                <a:solidFill>
                  <a:schemeClr val="tx1"/>
                </a:solidFill>
              </a:rPr>
              <a:t>Can </a:t>
            </a:r>
            <a:r>
              <a:rPr lang="en-US" sz="1500" b="1" dirty="0" err="1">
                <a:ln w="1905"/>
                <a:solidFill>
                  <a:schemeClr val="tx1"/>
                </a:solidFill>
              </a:rPr>
              <a:t>Bitcoin</a:t>
            </a:r>
            <a:r>
              <a:rPr lang="en-US" sz="1500" b="1" dirty="0">
                <a:ln w="1905"/>
                <a:solidFill>
                  <a:schemeClr val="tx1"/>
                </a:solidFill>
              </a:rPr>
              <a:t> replace a trusted bank/arbiter?</a:t>
            </a:r>
            <a:endParaRPr lang="en-US" sz="1500" dirty="0">
              <a:solidFill>
                <a:schemeClr val="tx1"/>
              </a:solidFill>
              <a:sym typeface="Symbol"/>
            </a:endParaRPr>
          </a:p>
        </p:txBody>
      </p:sp>
      <p:sp>
        <p:nvSpPr>
          <p:cNvPr id="2" name="Right Brace 1"/>
          <p:cNvSpPr/>
          <p:nvPr/>
        </p:nvSpPr>
        <p:spPr>
          <a:xfrm>
            <a:off x="4457700" y="571500"/>
            <a:ext cx="342900" cy="971550"/>
          </a:xfrm>
          <a:prstGeom prst="rightBrace">
            <a:avLst>
              <a:gd name="adj1" fmla="val 8333"/>
              <a:gd name="adj2" fmla="val 50574"/>
            </a:avLst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12" name="Group 11"/>
          <p:cNvGrpSpPr/>
          <p:nvPr/>
        </p:nvGrpSpPr>
        <p:grpSpPr>
          <a:xfrm>
            <a:off x="1828801" y="1828801"/>
            <a:ext cx="2359965" cy="1266514"/>
            <a:chOff x="2057400" y="1447800"/>
            <a:chExt cx="4729640" cy="1929927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600200"/>
              <a:ext cx="1299029" cy="1299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6" descr="http://abovethelaw.com/uploads/2012/05/mean-boy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447800"/>
              <a:ext cx="969609" cy="144417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Line 23"/>
            <p:cNvSpPr>
              <a:spLocks noChangeShapeType="1"/>
            </p:cNvSpPr>
            <p:nvPr/>
          </p:nvSpPr>
          <p:spPr bwMode="auto">
            <a:xfrm flipH="1">
              <a:off x="3276600" y="1955800"/>
              <a:ext cx="200025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3276600" y="2209800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0" name="Line 23"/>
            <p:cNvSpPr>
              <a:spLocks noChangeShapeType="1"/>
            </p:cNvSpPr>
            <p:nvPr/>
          </p:nvSpPr>
          <p:spPr bwMode="auto">
            <a:xfrm flipH="1">
              <a:off x="3276600" y="2413000"/>
              <a:ext cx="200025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1" name="Line 24"/>
            <p:cNvSpPr>
              <a:spLocks noChangeShapeType="1"/>
            </p:cNvSpPr>
            <p:nvPr/>
          </p:nvSpPr>
          <p:spPr bwMode="auto">
            <a:xfrm>
              <a:off x="3276600" y="2667000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057400" y="1671936"/>
              <a:ext cx="601399" cy="5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x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11065" y="2814935"/>
              <a:ext cx="1526628" cy="5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f </a:t>
              </a:r>
              <a:r>
                <a:rPr lang="en-US" sz="1800" dirty="0"/>
                <a:t>(</a:t>
              </a:r>
              <a:r>
                <a:rPr lang="en-US" sz="1800" i="1" dirty="0" err="1"/>
                <a:t>x,y</a:t>
              </a:r>
              <a:r>
                <a:rPr lang="en-US" sz="1800" dirty="0"/>
                <a:t>)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095999" y="1671936"/>
              <a:ext cx="601399" cy="5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y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02176" y="2814935"/>
              <a:ext cx="1484864" cy="5627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f</a:t>
              </a:r>
              <a:r>
                <a:rPr lang="en-US" sz="1800" baseline="-25000" dirty="0"/>
                <a:t> </a:t>
              </a:r>
              <a:r>
                <a:rPr lang="en-US" sz="1800" dirty="0"/>
                <a:t>(</a:t>
              </a:r>
              <a:r>
                <a:rPr lang="en-US" sz="1800" i="1" dirty="0" err="1"/>
                <a:t>x,y</a:t>
              </a:r>
              <a:r>
                <a:rPr lang="en-US" sz="1800" dirty="0"/>
                <a:t>)</a:t>
              </a:r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150" y="1828801"/>
            <a:ext cx="1143000" cy="120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7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57150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Defining Coins</a:t>
            </a:r>
            <a:endParaRPr lang="en-US" sz="2700" dirty="0">
              <a:solidFill>
                <a:srgbClr val="0000FF"/>
              </a:solidFill>
              <a:latin typeface="+mj-lt"/>
              <a:sym typeface="Chalkboard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57350" y="685800"/>
            <a:ext cx="6057900" cy="41719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100" dirty="0">
              <a:latin typeface="+mn-lt"/>
            </a:endParaRPr>
          </a:p>
          <a:p>
            <a:r>
              <a:rPr lang="en-US" sz="2100" dirty="0">
                <a:latin typeface="+mn-lt"/>
              </a:rPr>
              <a:t>Atomic entities</a:t>
            </a:r>
          </a:p>
          <a:p>
            <a:r>
              <a:rPr lang="en-US" sz="2100" dirty="0">
                <a:latin typeface="+mn-lt"/>
              </a:rPr>
              <a:t>Indistinguishable from one another</a:t>
            </a:r>
          </a:p>
          <a:p>
            <a:r>
              <a:rPr lang="en-US" sz="2100" dirty="0">
                <a:latin typeface="+mn-lt"/>
              </a:rPr>
              <a:t>(Unique) owner possesses given coin</a:t>
            </a:r>
          </a:p>
          <a:p>
            <a:r>
              <a:rPr lang="en-US" sz="2100" dirty="0">
                <a:latin typeface="+mn-lt"/>
              </a:rPr>
              <a:t>Ownership changes upon transfer</a:t>
            </a:r>
          </a:p>
          <a:p>
            <a:r>
              <a:rPr lang="en-US" sz="2100" dirty="0">
                <a:latin typeface="+mn-lt"/>
              </a:rPr>
              <a:t>Notation: coins(x)</a:t>
            </a:r>
          </a:p>
          <a:p>
            <a:pPr lvl="1"/>
            <a:r>
              <a:rPr lang="en-US" sz="1800" dirty="0">
                <a:latin typeface="+mn-lt"/>
              </a:rPr>
              <a:t>coins(x) + coins(y) = coins(x + y)</a:t>
            </a:r>
          </a:p>
          <a:p>
            <a:pPr lvl="1"/>
            <a:r>
              <a:rPr lang="en-US" sz="1800" dirty="0">
                <a:latin typeface="+mn-lt"/>
              </a:rPr>
              <a:t>coins(x) - coins(y) = coins(x - y)</a:t>
            </a:r>
          </a:p>
          <a:p>
            <a:pPr lvl="2"/>
            <a:endParaRPr lang="en-US" sz="1650" dirty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602" y="971550"/>
            <a:ext cx="1274291" cy="1257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007" y="2228850"/>
            <a:ext cx="1547118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530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10966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Claim-or-Refund Functionality</a:t>
            </a:r>
            <a:endParaRPr lang="en-US" sz="2700" dirty="0">
              <a:solidFill>
                <a:srgbClr val="0000FF"/>
              </a:solidFill>
              <a:latin typeface="+mj-lt"/>
              <a:sym typeface="Chalkboard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428750" y="857250"/>
            <a:ext cx="6286500" cy="41719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+mn-lt"/>
              </a:rPr>
              <a:t>Accepts from “sender”</a:t>
            </a:r>
          </a:p>
          <a:p>
            <a:pPr lvl="1"/>
            <a:r>
              <a:rPr lang="en-US" sz="1800" dirty="0">
                <a:latin typeface="+mn-lt"/>
              </a:rPr>
              <a:t>Deposit: </a:t>
            </a:r>
            <a:r>
              <a:rPr lang="en-US" sz="1800" dirty="0">
                <a:latin typeface="+mn-lt"/>
                <a:cs typeface="Comic Sans MS"/>
              </a:rPr>
              <a:t>coins</a:t>
            </a:r>
            <a:r>
              <a:rPr lang="en-US" sz="1800" dirty="0">
                <a:latin typeface="+mn-lt"/>
              </a:rPr>
              <a:t>(</a:t>
            </a:r>
            <a:r>
              <a:rPr lang="en-US" sz="1800" i="1" dirty="0">
                <a:latin typeface="+mn-lt"/>
              </a:rPr>
              <a:t>x</a:t>
            </a:r>
            <a:r>
              <a:rPr lang="en-US" sz="1800" dirty="0">
                <a:latin typeface="+mn-lt"/>
              </a:rPr>
              <a:t>)</a:t>
            </a:r>
          </a:p>
          <a:p>
            <a:pPr lvl="1"/>
            <a:r>
              <a:rPr lang="en-US" sz="1800" dirty="0">
                <a:latin typeface="+mn-lt"/>
              </a:rPr>
              <a:t>Time bound: </a:t>
            </a:r>
            <a:r>
              <a:rPr lang="en-US" sz="1800" i="1" dirty="0">
                <a:sym typeface="Symbol"/>
              </a:rPr>
              <a:t></a:t>
            </a:r>
            <a:r>
              <a:rPr lang="en-US" sz="1800" dirty="0"/>
              <a:t> 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Circuit: </a:t>
            </a:r>
            <a:r>
              <a:rPr lang="en-US" sz="1800" i="1" dirty="0">
                <a:sym typeface="Symbol"/>
              </a:rPr>
              <a:t></a:t>
            </a:r>
            <a:r>
              <a:rPr lang="en-US" sz="1800" dirty="0"/>
              <a:t> </a:t>
            </a:r>
            <a:endParaRPr lang="en-US" sz="1800" dirty="0">
              <a:latin typeface="+mn-lt"/>
            </a:endParaRPr>
          </a:p>
          <a:p>
            <a:r>
              <a:rPr lang="en-US" sz="2100" dirty="0">
                <a:latin typeface="+mn-lt"/>
              </a:rPr>
              <a:t>Designated “receiver” can claim this deposit </a:t>
            </a:r>
          </a:p>
          <a:p>
            <a:pPr lvl="1"/>
            <a:r>
              <a:rPr lang="en-US" sz="1800" dirty="0">
                <a:latin typeface="+mn-lt"/>
              </a:rPr>
              <a:t>Produce witness </a:t>
            </a:r>
            <a:r>
              <a:rPr lang="en-US" sz="1800" i="1" dirty="0">
                <a:latin typeface="+mn-lt"/>
              </a:rPr>
              <a:t>T </a:t>
            </a:r>
            <a:r>
              <a:rPr lang="en-US" sz="1800" dirty="0">
                <a:latin typeface="+mn-lt"/>
              </a:rPr>
              <a:t>that satisfies </a:t>
            </a:r>
            <a:r>
              <a:rPr lang="en-US" sz="1800" i="1" dirty="0">
                <a:sym typeface="Symbol"/>
              </a:rPr>
              <a:t></a:t>
            </a:r>
            <a:r>
              <a:rPr lang="en-US" sz="1800" dirty="0">
                <a:latin typeface="+mn-lt"/>
              </a:rPr>
              <a:t> </a:t>
            </a:r>
          </a:p>
          <a:p>
            <a:pPr lvl="1"/>
            <a:r>
              <a:rPr lang="en-US" sz="1800" dirty="0">
                <a:latin typeface="+mn-lt"/>
              </a:rPr>
              <a:t>Within time </a:t>
            </a:r>
            <a:r>
              <a:rPr lang="en-US" sz="1800" i="1" dirty="0">
                <a:sym typeface="Symbol"/>
              </a:rPr>
              <a:t></a:t>
            </a:r>
            <a:r>
              <a:rPr lang="en-US" sz="1800" dirty="0"/>
              <a:t> </a:t>
            </a:r>
            <a:endParaRPr lang="en-US" sz="1800" dirty="0">
              <a:latin typeface="+mn-lt"/>
            </a:endParaRPr>
          </a:p>
          <a:p>
            <a:r>
              <a:rPr lang="en-US" sz="2100" dirty="0">
                <a:latin typeface="+mn-lt"/>
              </a:rPr>
              <a:t>If claimed, then witness revealed to ALL parties</a:t>
            </a:r>
          </a:p>
          <a:p>
            <a:r>
              <a:rPr lang="en-US" sz="2100" dirty="0">
                <a:latin typeface="+mn-lt"/>
              </a:rPr>
              <a:t>Else coins(</a:t>
            </a:r>
            <a:r>
              <a:rPr lang="en-US" sz="2100" i="1" dirty="0">
                <a:latin typeface="+mn-lt"/>
              </a:rPr>
              <a:t>x</a:t>
            </a:r>
            <a:r>
              <a:rPr lang="en-US" sz="2100" dirty="0">
                <a:latin typeface="+mn-lt"/>
              </a:rPr>
              <a:t>) returned to sender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076239" y="800101"/>
            <a:ext cx="2538888" cy="1135602"/>
            <a:chOff x="5029200" y="990600"/>
            <a:chExt cx="3269883" cy="204284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7000" y="990600"/>
              <a:ext cx="1097280" cy="1219200"/>
            </a:xfrm>
            <a:prstGeom prst="rect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</p:pic>
        <p:sp>
          <p:nvSpPr>
            <p:cNvPr id="7" name="Line 24"/>
            <p:cNvSpPr>
              <a:spLocks noChangeShapeType="1"/>
            </p:cNvSpPr>
            <p:nvPr/>
          </p:nvSpPr>
          <p:spPr bwMode="auto">
            <a:xfrm flipV="1">
              <a:off x="5562600" y="2057400"/>
              <a:ext cx="7620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1600200"/>
              <a:ext cx="850557" cy="839216"/>
            </a:xfrm>
            <a:prstGeom prst="rect">
              <a:avLst/>
            </a:prstGeom>
          </p:spPr>
        </p:pic>
        <p:sp>
          <p:nvSpPr>
            <p:cNvPr id="10" name="Line 24"/>
            <p:cNvSpPr>
              <a:spLocks noChangeShapeType="1"/>
            </p:cNvSpPr>
            <p:nvPr/>
          </p:nvSpPr>
          <p:spPr bwMode="auto">
            <a:xfrm flipH="1" flipV="1">
              <a:off x="7696200" y="2286000"/>
              <a:ext cx="3810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848600" y="1981200"/>
              <a:ext cx="450483" cy="747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i="1" dirty="0"/>
                <a:t>T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690080" y="2286000"/>
              <a:ext cx="987264" cy="747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100" dirty="0"/>
                <a:t> </a:t>
              </a:r>
              <a:r>
                <a:rPr lang="en-US" sz="2100" i="1" dirty="0">
                  <a:sym typeface="Symbol"/>
                </a:rPr>
                <a:t>,  </a:t>
              </a:r>
              <a:endParaRPr lang="en-US" sz="21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845857" y="40959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F</a:t>
            </a:r>
            <a:r>
              <a:rPr lang="en-US" sz="1800" baseline="-25000" dirty="0"/>
              <a:t>CR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489337" y="4253022"/>
            <a:ext cx="4001058" cy="627321"/>
          </a:xfrm>
          <a:prstGeom prst="roundRect">
            <a:avLst/>
          </a:prstGeom>
          <a:noFill/>
          <a:ln w="1905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00"/>
                </a:solidFill>
              </a:rPr>
              <a:t>Efficient realization via </a:t>
            </a:r>
            <a:r>
              <a:rPr lang="en-US" sz="1800">
                <a:solidFill>
                  <a:srgbClr val="000000"/>
                </a:solidFill>
              </a:rPr>
              <a:t>Bitcoin scripts</a:t>
            </a:r>
            <a:endParaRPr lang="en-US" sz="1800" dirty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36" y="1584829"/>
            <a:ext cx="685115" cy="70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6" descr="http://abovethelaw.com/uploads/2012/05/mean-bo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239" y="1559095"/>
            <a:ext cx="487370" cy="8602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299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200150" y="31897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chemeClr val="tx1"/>
                </a:solidFill>
                <a:latin typeface="+mj-lt"/>
                <a:sym typeface="Chalkboard" charset="0"/>
              </a:rPr>
              <a:t>Strategy</a:t>
            </a:r>
            <a:endParaRPr lang="en-US" sz="2700" dirty="0">
              <a:solidFill>
                <a:schemeClr val="tx1"/>
              </a:solidFill>
              <a:latin typeface="+mj-lt"/>
              <a:sym typeface="Chalkboard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257300" y="1657350"/>
            <a:ext cx="6286500" cy="21145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+mn-lt"/>
              </a:rPr>
              <a:t>Hybrid model with functionality </a:t>
            </a:r>
            <a:r>
              <a:rPr lang="en-US" sz="2100" i="1" dirty="0">
                <a:latin typeface="+mn-lt"/>
              </a:rPr>
              <a:t>F’ </a:t>
            </a:r>
          </a:p>
          <a:p>
            <a:pPr lvl="1"/>
            <a:r>
              <a:rPr lang="en-US" sz="1800" dirty="0">
                <a:latin typeface="+mn-lt"/>
              </a:rPr>
              <a:t>Computes output of </a:t>
            </a:r>
            <a:r>
              <a:rPr lang="en-US" sz="1800" i="1" dirty="0">
                <a:latin typeface="+mn-lt"/>
              </a:rPr>
              <a:t>f</a:t>
            </a:r>
            <a:r>
              <a:rPr lang="en-US" sz="1800" dirty="0">
                <a:latin typeface="+mn-lt"/>
              </a:rPr>
              <a:t>, say z</a:t>
            </a:r>
          </a:p>
          <a:p>
            <a:pPr lvl="1"/>
            <a:r>
              <a:rPr lang="en-US" sz="1800" dirty="0">
                <a:latin typeface="+mn-lt"/>
              </a:rPr>
              <a:t>Secret share z into n additive shares </a:t>
            </a:r>
            <a:r>
              <a:rPr lang="en-US" sz="1800" i="1" dirty="0">
                <a:latin typeface="+mn-lt"/>
              </a:rPr>
              <a:t>sh</a:t>
            </a:r>
            <a:r>
              <a:rPr lang="en-US" sz="1800" baseline="-25000" dirty="0">
                <a:latin typeface="+mn-lt"/>
              </a:rPr>
              <a:t>1</a:t>
            </a:r>
            <a:r>
              <a:rPr lang="en-US" sz="1800" dirty="0">
                <a:latin typeface="+mn-lt"/>
              </a:rPr>
              <a:t>,…,</a:t>
            </a:r>
            <a:r>
              <a:rPr lang="en-US" sz="1800" i="1" dirty="0" err="1">
                <a:latin typeface="+mn-lt"/>
              </a:rPr>
              <a:t>sh</a:t>
            </a:r>
            <a:r>
              <a:rPr lang="en-US" sz="1800" baseline="-25000" dirty="0" err="1">
                <a:latin typeface="+mn-lt"/>
              </a:rPr>
              <a:t>n</a:t>
            </a:r>
            <a:endParaRPr lang="en-US" sz="1800" baseline="-250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Computes commitments on shares</a:t>
            </a:r>
          </a:p>
          <a:p>
            <a:pPr lvl="2"/>
            <a:r>
              <a:rPr lang="en-US" sz="1650" i="1" dirty="0">
                <a:latin typeface="+mn-lt"/>
              </a:rPr>
              <a:t>c</a:t>
            </a:r>
            <a:r>
              <a:rPr lang="en-US" sz="1650" baseline="-25000" dirty="0">
                <a:latin typeface="+mn-lt"/>
              </a:rPr>
              <a:t>i</a:t>
            </a:r>
            <a:r>
              <a:rPr lang="en-US" sz="1650" dirty="0">
                <a:latin typeface="+mn-lt"/>
              </a:rPr>
              <a:t> = </a:t>
            </a:r>
            <a:r>
              <a:rPr lang="en-US" sz="1650" dirty="0">
                <a:solidFill>
                  <a:srgbClr val="0000FF"/>
                </a:solidFill>
                <a:latin typeface="+mn-lt"/>
              </a:rPr>
              <a:t>com</a:t>
            </a:r>
            <a:r>
              <a:rPr lang="en-US" sz="1650" dirty="0">
                <a:latin typeface="+mn-lt"/>
              </a:rPr>
              <a:t>(</a:t>
            </a:r>
            <a:r>
              <a:rPr lang="en-US" sz="1650" i="1" dirty="0" err="1">
                <a:latin typeface="+mn-lt"/>
              </a:rPr>
              <a:t>sh</a:t>
            </a:r>
            <a:r>
              <a:rPr lang="en-US" sz="1650" baseline="-25000" dirty="0" err="1">
                <a:latin typeface="+mn-lt"/>
              </a:rPr>
              <a:t>i</a:t>
            </a:r>
            <a:r>
              <a:rPr lang="en-US" sz="1650" dirty="0">
                <a:latin typeface="+mn-lt"/>
              </a:rPr>
              <a:t>; </a:t>
            </a:r>
            <a:r>
              <a:rPr lang="en-US" sz="1650" i="1" dirty="0" err="1">
                <a:latin typeface="+mn-lt"/>
              </a:rPr>
              <a:t>w</a:t>
            </a:r>
            <a:r>
              <a:rPr lang="en-US" sz="1650" baseline="-25000" dirty="0" err="1">
                <a:latin typeface="+mn-lt"/>
              </a:rPr>
              <a:t>i</a:t>
            </a:r>
            <a:r>
              <a:rPr lang="en-US" sz="1650" dirty="0">
                <a:latin typeface="+mn-lt"/>
              </a:rPr>
              <a:t>)  for every </a:t>
            </a:r>
            <a:r>
              <a:rPr lang="en-US" sz="1650" i="1" dirty="0" err="1">
                <a:latin typeface="+mn-lt"/>
              </a:rPr>
              <a:t>i</a:t>
            </a:r>
            <a:endParaRPr lang="en-US" sz="1650" i="1" dirty="0">
              <a:latin typeface="+mn-lt"/>
            </a:endParaRPr>
          </a:p>
          <a:p>
            <a:pPr lvl="1"/>
            <a:r>
              <a:rPr lang="en-US" sz="1800" dirty="0">
                <a:solidFill>
                  <a:srgbClr val="000000"/>
                </a:solidFill>
                <a:latin typeface="+mn-lt"/>
              </a:rPr>
              <a:t>Delivers output: </a:t>
            </a:r>
            <a:r>
              <a:rPr lang="en-US" sz="1800" dirty="0">
                <a:solidFill>
                  <a:srgbClr val="008000"/>
                </a:solidFill>
                <a:latin typeface="+mn-lt"/>
              </a:rPr>
              <a:t>({</a:t>
            </a:r>
            <a:r>
              <a:rPr lang="en-US" sz="1800" i="1" dirty="0">
                <a:solidFill>
                  <a:srgbClr val="008000"/>
                </a:solidFill>
                <a:latin typeface="+mn-lt"/>
              </a:rPr>
              <a:t>c</a:t>
            </a:r>
            <a:r>
              <a:rPr lang="en-US" sz="1800" i="1" baseline="-25000" dirty="0">
                <a:solidFill>
                  <a:srgbClr val="008000"/>
                </a:solidFill>
                <a:latin typeface="+mn-lt"/>
              </a:rPr>
              <a:t>1</a:t>
            </a:r>
            <a:r>
              <a:rPr lang="en-US" sz="1800" i="1" dirty="0">
                <a:solidFill>
                  <a:srgbClr val="008000"/>
                </a:solidFill>
                <a:latin typeface="+mn-lt"/>
              </a:rPr>
              <a:t>,…,</a:t>
            </a:r>
            <a:r>
              <a:rPr lang="en-US" sz="1800" i="1" dirty="0" err="1">
                <a:solidFill>
                  <a:srgbClr val="008000"/>
                </a:solidFill>
                <a:latin typeface="+mn-lt"/>
              </a:rPr>
              <a:t>c</a:t>
            </a:r>
            <a:r>
              <a:rPr lang="en-US" sz="1800" i="1" baseline="-25000" dirty="0" err="1">
                <a:solidFill>
                  <a:srgbClr val="008000"/>
                </a:solidFill>
                <a:latin typeface="+mn-lt"/>
              </a:rPr>
              <a:t>n</a:t>
            </a:r>
            <a:r>
              <a:rPr lang="en-US" sz="1800" dirty="0">
                <a:solidFill>
                  <a:srgbClr val="008000"/>
                </a:solidFill>
                <a:latin typeface="+mn-lt"/>
              </a:rPr>
              <a:t>}, </a:t>
            </a:r>
            <a:r>
              <a:rPr lang="en-US" sz="1800" i="1" dirty="0">
                <a:solidFill>
                  <a:srgbClr val="008000"/>
                </a:solidFill>
                <a:latin typeface="+mn-lt"/>
              </a:rPr>
              <a:t>T</a:t>
            </a:r>
            <a:r>
              <a:rPr lang="en-US" sz="1800" baseline="-25000" dirty="0">
                <a:solidFill>
                  <a:srgbClr val="008000"/>
                </a:solidFill>
                <a:latin typeface="+mn-lt"/>
              </a:rPr>
              <a:t>i </a:t>
            </a:r>
            <a:r>
              <a:rPr lang="en-US" sz="1800" dirty="0">
                <a:solidFill>
                  <a:srgbClr val="008000"/>
                </a:solidFill>
                <a:latin typeface="+mn-lt"/>
              </a:rPr>
              <a:t>= (</a:t>
            </a:r>
            <a:r>
              <a:rPr lang="en-US" sz="1800" i="1" dirty="0" err="1">
                <a:solidFill>
                  <a:srgbClr val="008000"/>
                </a:solidFill>
                <a:latin typeface="+mn-lt"/>
              </a:rPr>
              <a:t>sh</a:t>
            </a:r>
            <a:r>
              <a:rPr lang="en-US" sz="1800" baseline="-25000" dirty="0" err="1">
                <a:solidFill>
                  <a:srgbClr val="008000"/>
                </a:solidFill>
                <a:latin typeface="+mn-lt"/>
              </a:rPr>
              <a:t>i</a:t>
            </a:r>
            <a:r>
              <a:rPr lang="en-US" sz="1800" dirty="0">
                <a:solidFill>
                  <a:srgbClr val="008000"/>
                </a:solidFill>
                <a:latin typeface="+mn-lt"/>
              </a:rPr>
              <a:t>, </a:t>
            </a:r>
            <a:r>
              <a:rPr lang="en-US" sz="1800" i="1" dirty="0" err="1">
                <a:solidFill>
                  <a:srgbClr val="008000"/>
                </a:solidFill>
                <a:latin typeface="+mn-lt"/>
              </a:rPr>
              <a:t>w</a:t>
            </a:r>
            <a:r>
              <a:rPr lang="en-US" sz="1800" baseline="-25000" dirty="0" err="1">
                <a:solidFill>
                  <a:srgbClr val="008000"/>
                </a:solidFill>
                <a:latin typeface="+mn-lt"/>
              </a:rPr>
              <a:t>i</a:t>
            </a:r>
            <a:r>
              <a:rPr lang="en-US" sz="1800" dirty="0">
                <a:solidFill>
                  <a:srgbClr val="008000"/>
                </a:solidFill>
                <a:latin typeface="+mn-lt"/>
              </a:rPr>
              <a:t>))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 to party </a:t>
            </a:r>
            <a:r>
              <a:rPr lang="en-US" sz="1800" i="1" dirty="0">
                <a:solidFill>
                  <a:srgbClr val="000000"/>
                </a:solidFill>
                <a:latin typeface="+mn-lt"/>
              </a:rPr>
              <a:t>P</a:t>
            </a:r>
            <a:r>
              <a:rPr lang="en-US" sz="1800" baseline="-25000" dirty="0">
                <a:solidFill>
                  <a:srgbClr val="000000"/>
                </a:solidFill>
                <a:latin typeface="+mn-lt"/>
              </a:rPr>
              <a:t>i</a:t>
            </a:r>
          </a:p>
          <a:p>
            <a:pPr lvl="1"/>
            <a:endParaRPr lang="en-US" sz="1800" baseline="-25000" dirty="0">
              <a:solidFill>
                <a:srgbClr val="000000"/>
              </a:solidFill>
              <a:latin typeface="+mn-lt"/>
            </a:endParaRPr>
          </a:p>
          <a:p>
            <a:pPr lvl="1"/>
            <a:endParaRPr lang="en-US" sz="1800" baseline="-25000" dirty="0">
              <a:solidFill>
                <a:srgbClr val="000000"/>
              </a:solidFill>
              <a:latin typeface="+mn-lt"/>
            </a:endParaRPr>
          </a:p>
          <a:p>
            <a:pPr marL="342900" lvl="1" indent="0">
              <a:buNone/>
            </a:pPr>
            <a:endParaRPr lang="en-US" sz="1800" baseline="-25000" dirty="0">
              <a:solidFill>
                <a:srgbClr val="000000"/>
              </a:solidFill>
              <a:latin typeface="+mn-lt"/>
            </a:endParaRPr>
          </a:p>
          <a:p>
            <a:pPr marL="342900" lvl="1" indent="0">
              <a:buNone/>
            </a:pPr>
            <a:endParaRPr lang="en-US" sz="1800" baseline="-25000" dirty="0">
              <a:solidFill>
                <a:srgbClr val="000000"/>
              </a:solidFill>
              <a:latin typeface="+mn-lt"/>
            </a:endParaRPr>
          </a:p>
          <a:p>
            <a:pPr marL="342900" lvl="1" indent="0">
              <a:buNone/>
            </a:pPr>
            <a:endParaRPr lang="en-US" sz="1800" baseline="-25000" dirty="0">
              <a:solidFill>
                <a:srgbClr val="000000"/>
              </a:solidFill>
              <a:latin typeface="+mn-lt"/>
            </a:endParaRPr>
          </a:p>
          <a:p>
            <a:pPr marL="342900" lvl="1" indent="0">
              <a:buNone/>
            </a:pPr>
            <a:endParaRPr lang="en-US" sz="1800" baseline="-25000" dirty="0">
              <a:solidFill>
                <a:srgbClr val="000000"/>
              </a:solidFill>
              <a:latin typeface="+mn-lt"/>
            </a:endParaRPr>
          </a:p>
          <a:p>
            <a:pPr marL="342900" lvl="1" indent="0">
              <a:buNone/>
            </a:pPr>
            <a:endParaRPr lang="en-US" sz="1800" baseline="-25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57300" y="885576"/>
            <a:ext cx="7202229" cy="622006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b="1" dirty="0">
                <a:ln w="1905"/>
                <a:solidFill>
                  <a:schemeClr val="tx1"/>
                </a:solidFill>
              </a:rPr>
              <a:t>Reduce fair secure computation to fair reconstruction</a:t>
            </a:r>
            <a:endParaRPr lang="en-US" sz="2100" dirty="0">
              <a:ln w="1905"/>
              <a:solidFill>
                <a:schemeClr val="tx1"/>
              </a:solidFill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180104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8176" y="2294751"/>
            <a:ext cx="732764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What can we build on top of Blockchains?</a:t>
            </a:r>
          </a:p>
        </p:txBody>
      </p:sp>
    </p:spTree>
    <p:extLst>
      <p:ext uri="{BB962C8B-B14F-4D97-AF65-F5344CB8AC3E}">
        <p14:creationId xmlns:p14="http://schemas.microsoft.com/office/powerpoint/2010/main" val="1292476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57150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Two Party Fair Reconstruction</a:t>
            </a:r>
            <a:endParaRPr lang="en-US" sz="2700" dirty="0">
              <a:solidFill>
                <a:srgbClr val="0000FF"/>
              </a:solidFill>
              <a:latin typeface="+mj-lt"/>
              <a:sym typeface="Chalkboar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428750"/>
            <a:ext cx="4829175" cy="17145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1318437" y="3429000"/>
            <a:ext cx="3253563" cy="1428750"/>
          </a:xfrm>
          <a:prstGeom prst="roundRect">
            <a:avLst/>
          </a:prstGeom>
          <a:solidFill>
            <a:srgbClr val="3366FF"/>
          </a:solidFill>
          <a:ln w="25400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n w="1905"/>
                <a:solidFill>
                  <a:schemeClr val="bg1"/>
                </a:solidFill>
              </a:rPr>
              <a:t>“Abort” Attack</a:t>
            </a:r>
          </a:p>
          <a:p>
            <a:pPr marL="257175" indent="-257175">
              <a:buFont typeface="Arial"/>
              <a:buChar char="•"/>
            </a:pP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2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aborts without making its deposit but claims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1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’s deposit</a:t>
            </a:r>
          </a:p>
          <a:p>
            <a:pPr marL="257175" indent="-257175">
              <a:buFont typeface="Arial"/>
              <a:buChar char="•"/>
            </a:pP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Honest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1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loses money (although it learns output)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00600" y="800100"/>
            <a:ext cx="3567223" cy="4171950"/>
            <a:chOff x="4876799" y="1066800"/>
            <a:chExt cx="4756297" cy="5562600"/>
          </a:xfrm>
        </p:grpSpPr>
        <p:grpSp>
          <p:nvGrpSpPr>
            <p:cNvPr id="16" name="Group 15"/>
            <p:cNvGrpSpPr/>
            <p:nvPr/>
          </p:nvGrpSpPr>
          <p:grpSpPr>
            <a:xfrm>
              <a:off x="4876799" y="1066800"/>
              <a:ext cx="4756297" cy="5562600"/>
              <a:chOff x="4876799" y="1066800"/>
              <a:chExt cx="4756297" cy="5562600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91200" y="1143000"/>
                <a:ext cx="2549525" cy="838200"/>
              </a:xfrm>
              <a:prstGeom prst="rect">
                <a:avLst/>
              </a:prstGeom>
            </p:spPr>
          </p:pic>
          <p:grpSp>
            <p:nvGrpSpPr>
              <p:cNvPr id="18" name="Group 17"/>
              <p:cNvGrpSpPr/>
              <p:nvPr/>
            </p:nvGrpSpPr>
            <p:grpSpPr>
              <a:xfrm>
                <a:off x="4876799" y="1066800"/>
                <a:ext cx="4756297" cy="5562600"/>
                <a:chOff x="4876799" y="1066800"/>
                <a:chExt cx="4756297" cy="5562600"/>
              </a:xfrm>
            </p:grpSpPr>
            <p:sp>
              <p:nvSpPr>
                <p:cNvPr id="19" name="Rounded Rectangle 18"/>
                <p:cNvSpPr/>
                <p:nvPr/>
              </p:nvSpPr>
              <p:spPr>
                <a:xfrm>
                  <a:off x="5334000" y="1905000"/>
                  <a:ext cx="3657600" cy="2057400"/>
                </a:xfrm>
                <a:prstGeom prst="round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>
                      <a:solidFill>
                        <a:srgbClr val="008000"/>
                      </a:solidFill>
                    </a:rPr>
                    <a:t>denotes</a:t>
                  </a:r>
                </a:p>
                <a:p>
                  <a:pPr algn="ctr"/>
                  <a:r>
                    <a:rPr lang="en-US" sz="1800" i="1" dirty="0">
                      <a:solidFill>
                        <a:srgbClr val="000000"/>
                      </a:solidFill>
                    </a:rPr>
                    <a:t>P</a:t>
                  </a:r>
                  <a:r>
                    <a:rPr lang="en-US" sz="1800" baseline="-25000" dirty="0">
                      <a:solidFill>
                        <a:srgbClr val="000000"/>
                      </a:solidFill>
                    </a:rPr>
                    <a:t>2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 must reveal witness 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T 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= (</a:t>
                  </a:r>
                  <a:r>
                    <a:rPr lang="en-US" sz="1800" i="1" dirty="0" err="1">
                      <a:solidFill>
                        <a:srgbClr val="000000"/>
                      </a:solidFill>
                    </a:rPr>
                    <a:t>sh</a:t>
                  </a:r>
                  <a:r>
                    <a:rPr lang="en-US" sz="1800" dirty="0" err="1">
                      <a:solidFill>
                        <a:srgbClr val="000000"/>
                      </a:solidFill>
                    </a:rPr>
                    <a:t>,</a:t>
                  </a:r>
                  <a:r>
                    <a:rPr lang="en-US" sz="1800" i="1" dirty="0" err="1">
                      <a:solidFill>
                        <a:srgbClr val="000000"/>
                      </a:solidFill>
                    </a:rPr>
                    <a:t>w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) within time </a:t>
                  </a:r>
                  <a:r>
                    <a:rPr lang="en-US" sz="1800" i="1" dirty="0">
                      <a:solidFill>
                        <a:srgbClr val="000000"/>
                      </a:solidFill>
                      <a:sym typeface="Symbol"/>
                    </a:rPr>
                    <a:t>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 to claim coins(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) from 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P</a:t>
                  </a:r>
                  <a:r>
                    <a:rPr lang="en-US" sz="1800" baseline="-25000" dirty="0">
                      <a:solidFill>
                        <a:srgbClr val="000000"/>
                      </a:solidFill>
                    </a:rPr>
                    <a:t>1</a:t>
                  </a:r>
                </a:p>
              </p:txBody>
            </p:sp>
            <p:sp>
              <p:nvSpPr>
                <p:cNvPr id="20" name="Rounded Rectangle 19"/>
                <p:cNvSpPr/>
                <p:nvPr/>
              </p:nvSpPr>
              <p:spPr>
                <a:xfrm>
                  <a:off x="5257800" y="1066800"/>
                  <a:ext cx="3810000" cy="2895600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>
                    <a:solidFill>
                      <a:schemeClr val="tx1"/>
                    </a:solidFill>
                    <a:sym typeface="Symbol"/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4876799" y="4191000"/>
                  <a:ext cx="4756297" cy="2438400"/>
                </a:xfrm>
                <a:prstGeom prst="roundRect">
                  <a:avLst/>
                </a:prstGeom>
                <a:solidFill>
                  <a:srgbClr val="FFC000"/>
                </a:solid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b="1" dirty="0">
                      <a:ln w="1905"/>
                      <a:solidFill>
                        <a:schemeClr val="tx1"/>
                      </a:solidFill>
                    </a:rPr>
                    <a:t>Secure computation with penalties</a:t>
                  </a:r>
                </a:p>
                <a:p>
                  <a:pPr marL="257175" indent="-257175">
                    <a:buFont typeface="Arial"/>
                    <a:buChar char="•"/>
                  </a:pPr>
                  <a:r>
                    <a:rPr lang="en-US" sz="1500" dirty="0">
                      <a:ln w="1905"/>
                      <a:solidFill>
                        <a:schemeClr val="tx1"/>
                      </a:solidFill>
                      <a:sym typeface="Symbol"/>
                    </a:rPr>
                    <a:t>Honest parties never have to lose coins</a:t>
                  </a:r>
                  <a:endParaRPr lang="en-US" sz="1500" dirty="0">
                    <a:solidFill>
                      <a:schemeClr val="tx1"/>
                    </a:solidFill>
                    <a:sym typeface="Symbol"/>
                  </a:endParaRPr>
                </a:p>
                <a:p>
                  <a:pPr marL="257175" indent="-257175">
                    <a:buFont typeface="Arial"/>
                    <a:buChar char="•"/>
                  </a:pPr>
                  <a:r>
                    <a:rPr lang="en-US" sz="1500" dirty="0">
                      <a:ln w="1905"/>
                      <a:solidFill>
                        <a:schemeClr val="tx1"/>
                      </a:solidFill>
                      <a:sym typeface="Symbol"/>
                    </a:rPr>
                    <a:t>If a party aborts after learning the output then every honest party is compensated</a:t>
                  </a:r>
                </a:p>
              </p:txBody>
            </p:sp>
          </p:grp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56515" y="1448408"/>
              <a:ext cx="1135972" cy="903660"/>
            </a:xfrm>
            <a:prstGeom prst="rect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</p:pic>
      </p:grpSp>
    </p:spTree>
    <p:extLst>
      <p:ext uri="{BB962C8B-B14F-4D97-AF65-F5344CB8AC3E}">
        <p14:creationId xmlns:p14="http://schemas.microsoft.com/office/powerpoint/2010/main" val="127749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57150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Two Party Fair Reconstruction</a:t>
            </a:r>
            <a:endParaRPr lang="en-US" sz="2700" dirty="0">
              <a:solidFill>
                <a:srgbClr val="0000FF"/>
              </a:solidFill>
              <a:latin typeface="+mj-lt"/>
              <a:sym typeface="Chalkboard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143000" y="3257550"/>
            <a:ext cx="3429000" cy="1428750"/>
          </a:xfrm>
          <a:prstGeom prst="roundRect">
            <a:avLst/>
          </a:prstGeom>
          <a:solidFill>
            <a:srgbClr val="3366FF"/>
          </a:solidFill>
          <a:ln w="25400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Arial"/>
              <a:buChar char="•"/>
            </a:pP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Deposits made top to bottom</a:t>
            </a:r>
          </a:p>
          <a:p>
            <a:pPr marL="257175" indent="-257175">
              <a:buFont typeface="Arial"/>
              <a:buChar char="•"/>
            </a:pP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Claims made in reverse direction</a:t>
            </a:r>
          </a:p>
          <a:p>
            <a:pPr marL="257175" indent="-257175">
              <a:buFont typeface="Arial"/>
              <a:buChar char="•"/>
            </a:pP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If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1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claims the 2</a:t>
            </a:r>
            <a:r>
              <a:rPr lang="en-US" sz="1500" baseline="30000" dirty="0">
                <a:ln w="1905"/>
                <a:solidFill>
                  <a:schemeClr val="bg1"/>
                </a:solidFill>
                <a:sym typeface="Symbol"/>
              </a:rPr>
              <a:t>nd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deposit, then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2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can always claim the 1</a:t>
            </a:r>
            <a:r>
              <a:rPr lang="en-US" sz="1500" baseline="30000" dirty="0">
                <a:ln w="1905"/>
                <a:solidFill>
                  <a:schemeClr val="bg1"/>
                </a:solidFill>
                <a:sym typeface="Symbol"/>
              </a:rPr>
              <a:t>st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213" y="1428750"/>
            <a:ext cx="3753987" cy="15430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347" y="1085850"/>
            <a:ext cx="786653" cy="371475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714750" y="971550"/>
            <a:ext cx="914400" cy="51435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  <a:sym typeface="Symbol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4800600" y="800100"/>
            <a:ext cx="3556591" cy="4171950"/>
            <a:chOff x="4876799" y="1066800"/>
            <a:chExt cx="4742121" cy="5562600"/>
          </a:xfrm>
        </p:grpSpPr>
        <p:grpSp>
          <p:nvGrpSpPr>
            <p:cNvPr id="25" name="Group 24"/>
            <p:cNvGrpSpPr/>
            <p:nvPr/>
          </p:nvGrpSpPr>
          <p:grpSpPr>
            <a:xfrm>
              <a:off x="4876799" y="1066800"/>
              <a:ext cx="4742121" cy="5562600"/>
              <a:chOff x="4876799" y="1066800"/>
              <a:chExt cx="4742121" cy="55626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1200" y="1143000"/>
                <a:ext cx="2549525" cy="838200"/>
              </a:xfrm>
              <a:prstGeom prst="rect">
                <a:avLst/>
              </a:prstGeom>
            </p:spPr>
          </p:pic>
          <p:grpSp>
            <p:nvGrpSpPr>
              <p:cNvPr id="28" name="Group 27"/>
              <p:cNvGrpSpPr/>
              <p:nvPr/>
            </p:nvGrpSpPr>
            <p:grpSpPr>
              <a:xfrm>
                <a:off x="4876799" y="1066800"/>
                <a:ext cx="4742121" cy="5562600"/>
                <a:chOff x="4876799" y="1066800"/>
                <a:chExt cx="4742121" cy="5562600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5334000" y="1905000"/>
                  <a:ext cx="3657600" cy="2057400"/>
                </a:xfrm>
                <a:prstGeom prst="round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>
                      <a:solidFill>
                        <a:srgbClr val="008000"/>
                      </a:solidFill>
                    </a:rPr>
                    <a:t>denotes</a:t>
                  </a:r>
                </a:p>
                <a:p>
                  <a:pPr algn="ctr"/>
                  <a:r>
                    <a:rPr lang="en-US" sz="1800" i="1" dirty="0">
                      <a:solidFill>
                        <a:srgbClr val="000000"/>
                      </a:solidFill>
                    </a:rPr>
                    <a:t>P</a:t>
                  </a:r>
                  <a:r>
                    <a:rPr lang="en-US" sz="1800" baseline="-25000" dirty="0">
                      <a:solidFill>
                        <a:srgbClr val="000000"/>
                      </a:solidFill>
                    </a:rPr>
                    <a:t>2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 must reveal witness 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T 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= (</a:t>
                  </a:r>
                  <a:r>
                    <a:rPr lang="en-US" sz="1800" i="1" dirty="0" err="1">
                      <a:solidFill>
                        <a:srgbClr val="000000"/>
                      </a:solidFill>
                    </a:rPr>
                    <a:t>sh</a:t>
                  </a:r>
                  <a:r>
                    <a:rPr lang="en-US" sz="1800" dirty="0" err="1">
                      <a:solidFill>
                        <a:srgbClr val="000000"/>
                      </a:solidFill>
                    </a:rPr>
                    <a:t>,</a:t>
                  </a:r>
                  <a:r>
                    <a:rPr lang="en-US" sz="1800" i="1" dirty="0" err="1">
                      <a:solidFill>
                        <a:srgbClr val="000000"/>
                      </a:solidFill>
                    </a:rPr>
                    <a:t>w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) within time </a:t>
                  </a:r>
                  <a:r>
                    <a:rPr lang="en-US" sz="1800" i="1" dirty="0">
                      <a:solidFill>
                        <a:srgbClr val="000000"/>
                      </a:solidFill>
                      <a:sym typeface="Symbol"/>
                    </a:rPr>
                    <a:t>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 to claim coins(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) from 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P</a:t>
                  </a:r>
                  <a:r>
                    <a:rPr lang="en-US" sz="1800" baseline="-25000" dirty="0">
                      <a:solidFill>
                        <a:srgbClr val="000000"/>
                      </a:solidFill>
                    </a:rPr>
                    <a:t>1</a:t>
                  </a: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5257800" y="1066800"/>
                  <a:ext cx="3810000" cy="2895600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>
                    <a:solidFill>
                      <a:schemeClr val="tx1"/>
                    </a:solidFill>
                    <a:sym typeface="Symbol"/>
                  </a:endParaRPr>
                </a:p>
              </p:txBody>
            </p:sp>
            <p:sp>
              <p:nvSpPr>
                <p:cNvPr id="31" name="Rounded Rectangle 30"/>
                <p:cNvSpPr/>
                <p:nvPr/>
              </p:nvSpPr>
              <p:spPr>
                <a:xfrm>
                  <a:off x="4876799" y="4191000"/>
                  <a:ext cx="4742121" cy="2438400"/>
                </a:xfrm>
                <a:prstGeom prst="roundRect">
                  <a:avLst/>
                </a:prstGeom>
                <a:solidFill>
                  <a:srgbClr val="FFC000"/>
                </a:solid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b="1" dirty="0">
                      <a:ln w="1905"/>
                      <a:solidFill>
                        <a:schemeClr val="tx1"/>
                      </a:solidFill>
                    </a:rPr>
                    <a:t>Secure computation with penalties</a:t>
                  </a:r>
                </a:p>
                <a:p>
                  <a:pPr marL="257175" indent="-257175">
                    <a:buFont typeface="Arial"/>
                    <a:buChar char="•"/>
                  </a:pPr>
                  <a:r>
                    <a:rPr lang="en-US" sz="1500" dirty="0">
                      <a:ln w="1905"/>
                      <a:solidFill>
                        <a:schemeClr val="tx1"/>
                      </a:solidFill>
                      <a:sym typeface="Symbol"/>
                    </a:rPr>
                    <a:t>Honest parties never have to lose coins</a:t>
                  </a:r>
                  <a:endParaRPr lang="en-US" sz="1500" dirty="0">
                    <a:solidFill>
                      <a:schemeClr val="tx1"/>
                    </a:solidFill>
                    <a:sym typeface="Symbol"/>
                  </a:endParaRPr>
                </a:p>
                <a:p>
                  <a:pPr marL="257175" indent="-257175">
                    <a:buFont typeface="Arial"/>
                    <a:buChar char="•"/>
                  </a:pPr>
                  <a:r>
                    <a:rPr lang="en-US" sz="1500" dirty="0">
                      <a:ln w="1905"/>
                      <a:solidFill>
                        <a:schemeClr val="tx1"/>
                      </a:solidFill>
                      <a:sym typeface="Symbol"/>
                    </a:rPr>
                    <a:t>If a party aborts after learning the output then every honest party is compensated</a:t>
                  </a:r>
                </a:p>
              </p:txBody>
            </p:sp>
          </p:grpSp>
        </p:grpSp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9052" y="1448408"/>
              <a:ext cx="1135972" cy="903660"/>
            </a:xfrm>
            <a:prstGeom prst="rect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</p:pic>
      </p:grpSp>
    </p:spTree>
    <p:extLst>
      <p:ext uri="{BB962C8B-B14F-4D97-AF65-F5344CB8AC3E}">
        <p14:creationId xmlns:p14="http://schemas.microsoft.com/office/powerpoint/2010/main" val="2009392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57150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i="1" dirty="0">
                <a:solidFill>
                  <a:srgbClr val="0000FF"/>
                </a:solidFill>
                <a:latin typeface="+mj-lt"/>
                <a:sym typeface="Chalkboard" charset="0"/>
              </a:rPr>
              <a:t>Three</a:t>
            </a:r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 Party Fair Reconstruction</a:t>
            </a:r>
            <a:endParaRPr lang="en-US" sz="2700" dirty="0">
              <a:solidFill>
                <a:srgbClr val="0000FF"/>
              </a:solidFill>
              <a:latin typeface="+mj-lt"/>
              <a:sym typeface="Chalkboard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82032" y="3429000"/>
            <a:ext cx="3945234" cy="1485900"/>
          </a:xfrm>
          <a:prstGeom prst="roundRect">
            <a:avLst/>
          </a:prstGeom>
          <a:solidFill>
            <a:srgbClr val="3366FF"/>
          </a:solidFill>
          <a:ln w="25400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n w="1905"/>
                <a:solidFill>
                  <a:schemeClr val="bg1"/>
                </a:solidFill>
                <a:sym typeface="Symbol"/>
              </a:rPr>
              <a:t>Malicious Coalitions</a:t>
            </a:r>
          </a:p>
          <a:p>
            <a:pPr algn="ctr"/>
            <a:endParaRPr lang="en-US" sz="800" b="1" dirty="0">
              <a:ln w="1905"/>
              <a:solidFill>
                <a:schemeClr val="bg1"/>
              </a:solidFill>
              <a:sym typeface="Symbol"/>
            </a:endParaRPr>
          </a:p>
          <a:p>
            <a:pPr marL="257175" indent="-257175">
              <a:buFont typeface="Arial"/>
              <a:buChar char="•"/>
            </a:pP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Coalition of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1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and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2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obtain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T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3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from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3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</a:t>
            </a:r>
          </a:p>
          <a:p>
            <a:pPr marL="257175" indent="-257175">
              <a:buFont typeface="Arial"/>
              <a:buChar char="•"/>
            </a:pP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Then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2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does not claim 1</a:t>
            </a:r>
            <a:r>
              <a:rPr lang="en-US" sz="1500" baseline="30000" dirty="0">
                <a:ln w="1905"/>
                <a:solidFill>
                  <a:schemeClr val="bg1"/>
                </a:solidFill>
                <a:sym typeface="Symbol"/>
              </a:rPr>
              <a:t>st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transaction</a:t>
            </a:r>
          </a:p>
          <a:p>
            <a:pPr marL="257175" indent="-257175">
              <a:buFont typeface="Arial"/>
              <a:buChar char="•"/>
            </a:pP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1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,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2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learn output but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3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is not compensated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14700" y="971550"/>
            <a:ext cx="1428750" cy="3429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  <a:sym typeface="Symbo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143000"/>
            <a:ext cx="4170066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5" y="1028700"/>
            <a:ext cx="1200150" cy="2286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4800600" y="800100"/>
            <a:ext cx="3556591" cy="4171950"/>
            <a:chOff x="4876799" y="1066800"/>
            <a:chExt cx="4742121" cy="5562600"/>
          </a:xfrm>
        </p:grpSpPr>
        <p:grpSp>
          <p:nvGrpSpPr>
            <p:cNvPr id="21" name="Group 20"/>
            <p:cNvGrpSpPr/>
            <p:nvPr/>
          </p:nvGrpSpPr>
          <p:grpSpPr>
            <a:xfrm>
              <a:off x="4876799" y="1066800"/>
              <a:ext cx="4742121" cy="5562600"/>
              <a:chOff x="4876799" y="1066800"/>
              <a:chExt cx="4742121" cy="5562600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1200" y="1143000"/>
                <a:ext cx="2549525" cy="838200"/>
              </a:xfrm>
              <a:prstGeom prst="rect">
                <a:avLst/>
              </a:prstGeom>
            </p:spPr>
          </p:pic>
          <p:grpSp>
            <p:nvGrpSpPr>
              <p:cNvPr id="24" name="Group 23"/>
              <p:cNvGrpSpPr/>
              <p:nvPr/>
            </p:nvGrpSpPr>
            <p:grpSpPr>
              <a:xfrm>
                <a:off x="4876799" y="1066800"/>
                <a:ext cx="4742121" cy="5562600"/>
                <a:chOff x="4876799" y="1066800"/>
                <a:chExt cx="4742121" cy="5562600"/>
              </a:xfrm>
            </p:grpSpPr>
            <p:sp>
              <p:nvSpPr>
                <p:cNvPr id="25" name="Rounded Rectangle 24"/>
                <p:cNvSpPr/>
                <p:nvPr/>
              </p:nvSpPr>
              <p:spPr>
                <a:xfrm>
                  <a:off x="5334000" y="1905000"/>
                  <a:ext cx="3657600" cy="2057400"/>
                </a:xfrm>
                <a:prstGeom prst="round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>
                      <a:solidFill>
                        <a:srgbClr val="008000"/>
                      </a:solidFill>
                    </a:rPr>
                    <a:t>denotes</a:t>
                  </a:r>
                </a:p>
                <a:p>
                  <a:pPr algn="ctr"/>
                  <a:r>
                    <a:rPr lang="en-US" sz="1800" i="1" dirty="0">
                      <a:solidFill>
                        <a:srgbClr val="000000"/>
                      </a:solidFill>
                    </a:rPr>
                    <a:t>P</a:t>
                  </a:r>
                  <a:r>
                    <a:rPr lang="en-US" sz="1800" baseline="-25000" dirty="0">
                      <a:solidFill>
                        <a:srgbClr val="000000"/>
                      </a:solidFill>
                    </a:rPr>
                    <a:t>2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 must reveal witness 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T 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= (</a:t>
                  </a:r>
                  <a:r>
                    <a:rPr lang="en-US" sz="1800" i="1" dirty="0" err="1">
                      <a:solidFill>
                        <a:srgbClr val="000000"/>
                      </a:solidFill>
                    </a:rPr>
                    <a:t>sh</a:t>
                  </a:r>
                  <a:r>
                    <a:rPr lang="en-US" sz="1800" dirty="0" err="1">
                      <a:solidFill>
                        <a:srgbClr val="000000"/>
                      </a:solidFill>
                    </a:rPr>
                    <a:t>,</a:t>
                  </a:r>
                  <a:r>
                    <a:rPr lang="en-US" sz="1800" i="1" dirty="0" err="1">
                      <a:solidFill>
                        <a:srgbClr val="000000"/>
                      </a:solidFill>
                    </a:rPr>
                    <a:t>w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) within time </a:t>
                  </a:r>
                  <a:r>
                    <a:rPr lang="en-US" sz="1800" i="1" dirty="0">
                      <a:solidFill>
                        <a:srgbClr val="000000"/>
                      </a:solidFill>
                      <a:sym typeface="Symbol"/>
                    </a:rPr>
                    <a:t>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 to claim coins(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) from 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P</a:t>
                  </a:r>
                  <a:r>
                    <a:rPr lang="en-US" sz="1800" baseline="-25000" dirty="0">
                      <a:solidFill>
                        <a:srgbClr val="000000"/>
                      </a:solidFill>
                    </a:rPr>
                    <a:t>1</a:t>
                  </a:r>
                </a:p>
              </p:txBody>
            </p:sp>
            <p:sp>
              <p:nvSpPr>
                <p:cNvPr id="26" name="Rounded Rectangle 25"/>
                <p:cNvSpPr/>
                <p:nvPr/>
              </p:nvSpPr>
              <p:spPr>
                <a:xfrm>
                  <a:off x="5257800" y="1066800"/>
                  <a:ext cx="3810000" cy="2895600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>
                    <a:solidFill>
                      <a:schemeClr val="tx1"/>
                    </a:solidFill>
                    <a:sym typeface="Symbol"/>
                  </a:endParaRPr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4876799" y="4191000"/>
                  <a:ext cx="4742121" cy="2438400"/>
                </a:xfrm>
                <a:prstGeom prst="roundRect">
                  <a:avLst/>
                </a:prstGeom>
                <a:solidFill>
                  <a:srgbClr val="FFC000"/>
                </a:solid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b="1" dirty="0">
                      <a:ln w="1905"/>
                      <a:solidFill>
                        <a:schemeClr val="tx1"/>
                      </a:solidFill>
                    </a:rPr>
                    <a:t>Secure computation with penalties</a:t>
                  </a:r>
                </a:p>
                <a:p>
                  <a:pPr marL="257175" indent="-257175">
                    <a:buFont typeface="Arial"/>
                    <a:buChar char="•"/>
                  </a:pPr>
                  <a:r>
                    <a:rPr lang="en-US" sz="1500" dirty="0">
                      <a:ln w="1905"/>
                      <a:solidFill>
                        <a:schemeClr val="tx1"/>
                      </a:solidFill>
                      <a:sym typeface="Symbol"/>
                    </a:rPr>
                    <a:t>Honest parties never have to lose coins</a:t>
                  </a:r>
                  <a:endParaRPr lang="en-US" sz="1500" dirty="0">
                    <a:solidFill>
                      <a:schemeClr val="tx1"/>
                    </a:solidFill>
                    <a:sym typeface="Symbol"/>
                  </a:endParaRPr>
                </a:p>
                <a:p>
                  <a:pPr marL="257175" indent="-257175">
                    <a:buFont typeface="Arial"/>
                    <a:buChar char="•"/>
                  </a:pPr>
                  <a:r>
                    <a:rPr lang="en-US" sz="1500" dirty="0">
                      <a:ln w="1905"/>
                      <a:solidFill>
                        <a:schemeClr val="tx1"/>
                      </a:solidFill>
                      <a:sym typeface="Symbol"/>
                    </a:rPr>
                    <a:t>If a party aborts after learning the output then every honest party is compensated</a:t>
                  </a:r>
                </a:p>
              </p:txBody>
            </p:sp>
          </p:grpSp>
        </p:grp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2084" y="1437221"/>
              <a:ext cx="1135972" cy="903660"/>
            </a:xfrm>
            <a:prstGeom prst="rect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</p:pic>
      </p:grpSp>
    </p:spTree>
    <p:extLst>
      <p:ext uri="{BB962C8B-B14F-4D97-AF65-F5344CB8AC3E}">
        <p14:creationId xmlns:p14="http://schemas.microsoft.com/office/powerpoint/2010/main" val="73370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57150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Three Party Fair Reconstruction</a:t>
            </a:r>
            <a:endParaRPr lang="en-US" sz="2700" dirty="0">
              <a:solidFill>
                <a:srgbClr val="0000FF"/>
              </a:solidFill>
              <a:latin typeface="+mj-lt"/>
              <a:sym typeface="Chalkboard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200400" y="971550"/>
            <a:ext cx="1428750" cy="342900"/>
          </a:xfrm>
          <a:prstGeom prst="roundRect">
            <a:avLst/>
          </a:prstGeom>
          <a:noFill/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solidFill>
                <a:schemeClr val="tx1"/>
              </a:solidFill>
              <a:sym typeface="Symbo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1028700"/>
            <a:ext cx="1200150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150" y="1143000"/>
            <a:ext cx="3200400" cy="2343150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143000" y="3543300"/>
            <a:ext cx="3543300" cy="1428750"/>
          </a:xfrm>
          <a:prstGeom prst="roundRect">
            <a:avLst/>
          </a:prstGeom>
          <a:solidFill>
            <a:srgbClr val="3366FF"/>
          </a:solidFill>
          <a:ln w="25400">
            <a:solidFill>
              <a:srgbClr val="3366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57175" indent="-257175">
              <a:buFont typeface="Arial"/>
              <a:buChar char="•"/>
            </a:pP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2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claims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twice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 the penalty amount</a:t>
            </a:r>
          </a:p>
          <a:p>
            <a:pPr marL="600075" lvl="1" indent="-257175">
              <a:buFont typeface="Arial"/>
              <a:buChar char="•"/>
            </a:pP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Sufficient to deal with malicious coalition of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1</a:t>
            </a:r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, </a:t>
            </a:r>
            <a:r>
              <a:rPr lang="en-US" sz="1500" i="1" dirty="0">
                <a:ln w="1905"/>
                <a:solidFill>
                  <a:schemeClr val="bg1"/>
                </a:solidFill>
                <a:sym typeface="Symbol"/>
              </a:rPr>
              <a:t>P</a:t>
            </a:r>
            <a:r>
              <a:rPr lang="en-US" sz="1500" baseline="-25000" dirty="0">
                <a:ln w="1905"/>
                <a:solidFill>
                  <a:schemeClr val="bg1"/>
                </a:solidFill>
                <a:sym typeface="Symbol"/>
              </a:rPr>
              <a:t>3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800600" y="800100"/>
            <a:ext cx="3535326" cy="4171950"/>
            <a:chOff x="4876800" y="1066800"/>
            <a:chExt cx="4713768" cy="5562600"/>
          </a:xfrm>
        </p:grpSpPr>
        <p:grpSp>
          <p:nvGrpSpPr>
            <p:cNvPr id="16" name="Group 15"/>
            <p:cNvGrpSpPr/>
            <p:nvPr/>
          </p:nvGrpSpPr>
          <p:grpSpPr>
            <a:xfrm>
              <a:off x="4876800" y="1066800"/>
              <a:ext cx="4713768" cy="5562600"/>
              <a:chOff x="4876800" y="1066800"/>
              <a:chExt cx="4713768" cy="556260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91200" y="1143000"/>
                <a:ext cx="2549525" cy="838200"/>
              </a:xfrm>
              <a:prstGeom prst="rect">
                <a:avLst/>
              </a:prstGeom>
            </p:spPr>
          </p:pic>
          <p:grpSp>
            <p:nvGrpSpPr>
              <p:cNvPr id="19" name="Group 18"/>
              <p:cNvGrpSpPr/>
              <p:nvPr/>
            </p:nvGrpSpPr>
            <p:grpSpPr>
              <a:xfrm>
                <a:off x="4876800" y="1066800"/>
                <a:ext cx="4713768" cy="5562600"/>
                <a:chOff x="4876800" y="1066800"/>
                <a:chExt cx="4713768" cy="5562600"/>
              </a:xfrm>
            </p:grpSpPr>
            <p:sp>
              <p:nvSpPr>
                <p:cNvPr id="20" name="Rounded Rectangle 19"/>
                <p:cNvSpPr/>
                <p:nvPr/>
              </p:nvSpPr>
              <p:spPr>
                <a:xfrm>
                  <a:off x="5334000" y="1905000"/>
                  <a:ext cx="3657600" cy="2057400"/>
                </a:xfrm>
                <a:prstGeom prst="roundRect">
                  <a:avLst/>
                </a:prstGeom>
                <a:noFill/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800" dirty="0">
                      <a:solidFill>
                        <a:srgbClr val="008000"/>
                      </a:solidFill>
                    </a:rPr>
                    <a:t>denotes</a:t>
                  </a:r>
                </a:p>
                <a:p>
                  <a:pPr algn="ctr"/>
                  <a:r>
                    <a:rPr lang="en-US" sz="1800" i="1" dirty="0">
                      <a:solidFill>
                        <a:srgbClr val="000000"/>
                      </a:solidFill>
                    </a:rPr>
                    <a:t>P</a:t>
                  </a:r>
                  <a:r>
                    <a:rPr lang="en-US" sz="1800" baseline="-25000" dirty="0">
                      <a:solidFill>
                        <a:srgbClr val="000000"/>
                      </a:solidFill>
                    </a:rPr>
                    <a:t>2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 must reveal witness 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T 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= (</a:t>
                  </a:r>
                  <a:r>
                    <a:rPr lang="en-US" sz="1800" i="1" dirty="0" err="1">
                      <a:solidFill>
                        <a:srgbClr val="000000"/>
                      </a:solidFill>
                    </a:rPr>
                    <a:t>sh</a:t>
                  </a:r>
                  <a:r>
                    <a:rPr lang="en-US" sz="1800" dirty="0" err="1">
                      <a:solidFill>
                        <a:srgbClr val="000000"/>
                      </a:solidFill>
                    </a:rPr>
                    <a:t>,</a:t>
                  </a:r>
                  <a:r>
                    <a:rPr lang="en-US" sz="1800" i="1" dirty="0" err="1">
                      <a:solidFill>
                        <a:srgbClr val="000000"/>
                      </a:solidFill>
                    </a:rPr>
                    <a:t>w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) within time </a:t>
                  </a:r>
                  <a:r>
                    <a:rPr lang="en-US" sz="1800" i="1" dirty="0">
                      <a:solidFill>
                        <a:srgbClr val="000000"/>
                      </a:solidFill>
                      <a:sym typeface="Symbol"/>
                    </a:rPr>
                    <a:t>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 to claim coins(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q</a:t>
                  </a:r>
                  <a:r>
                    <a:rPr lang="en-US" sz="1800" dirty="0">
                      <a:solidFill>
                        <a:srgbClr val="000000"/>
                      </a:solidFill>
                    </a:rPr>
                    <a:t>) from </a:t>
                  </a:r>
                  <a:r>
                    <a:rPr lang="en-US" sz="1800" i="1" dirty="0">
                      <a:solidFill>
                        <a:srgbClr val="000000"/>
                      </a:solidFill>
                    </a:rPr>
                    <a:t>P</a:t>
                  </a:r>
                  <a:r>
                    <a:rPr lang="en-US" sz="1800" baseline="-25000" dirty="0">
                      <a:solidFill>
                        <a:srgbClr val="000000"/>
                      </a:solidFill>
                    </a:rPr>
                    <a:t>1</a:t>
                  </a: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5257800" y="1066800"/>
                  <a:ext cx="3810000" cy="2895600"/>
                </a:xfrm>
                <a:prstGeom prst="roundRect">
                  <a:avLst/>
                </a:prstGeom>
                <a:noFill/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500" dirty="0">
                    <a:solidFill>
                      <a:schemeClr val="tx1"/>
                    </a:solidFill>
                    <a:sym typeface="Symbol"/>
                  </a:endParaRPr>
                </a:p>
              </p:txBody>
            </p:sp>
            <p:sp>
              <p:nvSpPr>
                <p:cNvPr id="22" name="Rounded Rectangle 21"/>
                <p:cNvSpPr/>
                <p:nvPr/>
              </p:nvSpPr>
              <p:spPr>
                <a:xfrm>
                  <a:off x="4876800" y="4191000"/>
                  <a:ext cx="4713768" cy="2438400"/>
                </a:xfrm>
                <a:prstGeom prst="roundRect">
                  <a:avLst/>
                </a:prstGeom>
                <a:solidFill>
                  <a:srgbClr val="FFC000"/>
                </a:solidFill>
                <a:ln w="2540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500" b="1" dirty="0">
                      <a:ln w="1905"/>
                      <a:solidFill>
                        <a:schemeClr val="tx1"/>
                      </a:solidFill>
                    </a:rPr>
                    <a:t>Secure computation with penalties</a:t>
                  </a:r>
                </a:p>
                <a:p>
                  <a:pPr marL="257175" indent="-257175">
                    <a:buFont typeface="Arial"/>
                    <a:buChar char="•"/>
                  </a:pPr>
                  <a:r>
                    <a:rPr lang="en-US" sz="1500" dirty="0">
                      <a:ln w="1905"/>
                      <a:solidFill>
                        <a:schemeClr val="tx1"/>
                      </a:solidFill>
                      <a:sym typeface="Symbol"/>
                    </a:rPr>
                    <a:t>Honest parties never have to lose coins</a:t>
                  </a:r>
                  <a:endParaRPr lang="en-US" sz="1500" dirty="0">
                    <a:solidFill>
                      <a:schemeClr val="tx1"/>
                    </a:solidFill>
                    <a:sym typeface="Symbol"/>
                  </a:endParaRPr>
                </a:p>
                <a:p>
                  <a:pPr marL="257175" indent="-257175">
                    <a:buFont typeface="Arial"/>
                    <a:buChar char="•"/>
                  </a:pPr>
                  <a:r>
                    <a:rPr lang="en-US" sz="1500" dirty="0">
                      <a:ln w="1905"/>
                      <a:solidFill>
                        <a:schemeClr val="tx1"/>
                      </a:solidFill>
                      <a:sym typeface="Symbol"/>
                    </a:rPr>
                    <a:t>If a party aborts after learning the output then every honest party is compensated</a:t>
                  </a:r>
                </a:p>
              </p:txBody>
            </p:sp>
          </p:grpSp>
        </p:grp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9077" y="1448408"/>
              <a:ext cx="1135972" cy="903660"/>
            </a:xfrm>
            <a:prstGeom prst="rect">
              <a:avLst/>
            </a:prstGeom>
            <a:ln w="28575" cmpd="sng">
              <a:solidFill>
                <a:srgbClr val="FF0000"/>
              </a:solidFill>
              <a:prstDash val="sysDash"/>
            </a:ln>
          </p:spPr>
        </p:pic>
      </p:grpSp>
    </p:spTree>
    <p:extLst>
      <p:ext uri="{BB962C8B-B14F-4D97-AF65-F5344CB8AC3E}">
        <p14:creationId xmlns:p14="http://schemas.microsoft.com/office/powerpoint/2010/main" val="79568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-111639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Multiparty “Ladder” Protocol</a:t>
            </a:r>
            <a:endParaRPr lang="en-US" sz="2700" dirty="0">
              <a:solidFill>
                <a:srgbClr val="0000FF"/>
              </a:solidFill>
              <a:latin typeface="+mj-lt"/>
              <a:sym typeface="Chalkboar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1456" y="523875"/>
            <a:ext cx="4659644" cy="467677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 rot="16200000">
            <a:off x="4229100" y="4057650"/>
            <a:ext cx="914400" cy="457200"/>
          </a:xfrm>
          <a:prstGeom prst="roundRect">
            <a:avLst/>
          </a:prstGeom>
          <a:solidFill>
            <a:srgbClr val="3366FF"/>
          </a:solidFill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Ladder</a:t>
            </a:r>
          </a:p>
        </p:txBody>
      </p:sp>
      <p:sp>
        <p:nvSpPr>
          <p:cNvPr id="15" name="Rounded Rectangle 14"/>
          <p:cNvSpPr/>
          <p:nvPr/>
        </p:nvSpPr>
        <p:spPr>
          <a:xfrm rot="16200000">
            <a:off x="4229101" y="1371600"/>
            <a:ext cx="914400" cy="457200"/>
          </a:xfrm>
          <a:prstGeom prst="roundRect">
            <a:avLst/>
          </a:prstGeom>
          <a:solidFill>
            <a:srgbClr val="3366FF"/>
          </a:solidFill>
          <a:ln w="25400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n w="1905"/>
                <a:solidFill>
                  <a:schemeClr val="bg1"/>
                </a:solidFill>
                <a:sym typeface="Symbol"/>
              </a:rPr>
              <a:t>Roof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8223" y="749598"/>
            <a:ext cx="4178596" cy="20002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+mn-lt"/>
              </a:rPr>
              <a:t>Order of deposits/claims</a:t>
            </a:r>
          </a:p>
          <a:p>
            <a:r>
              <a:rPr lang="en-US" sz="1500" dirty="0">
                <a:solidFill>
                  <a:srgbClr val="000000"/>
                </a:solidFill>
                <a:latin typeface="+mn-lt"/>
              </a:rPr>
              <a:t>Roof deposits made simultaneously</a:t>
            </a:r>
          </a:p>
          <a:p>
            <a:r>
              <a:rPr lang="en-US" sz="1500" dirty="0">
                <a:solidFill>
                  <a:srgbClr val="000000"/>
                </a:solidFill>
                <a:latin typeface="+mn-lt"/>
              </a:rPr>
              <a:t>Ladder deposits made one after the other</a:t>
            </a:r>
          </a:p>
          <a:p>
            <a:r>
              <a:rPr lang="en-US" sz="1500" dirty="0">
                <a:solidFill>
                  <a:srgbClr val="000000"/>
                </a:solidFill>
                <a:latin typeface="+mn-lt"/>
              </a:rPr>
              <a:t>Ladder claims in reverse</a:t>
            </a:r>
          </a:p>
          <a:p>
            <a:r>
              <a:rPr lang="en-US" sz="1500" dirty="0">
                <a:solidFill>
                  <a:srgbClr val="000000"/>
                </a:solidFill>
                <a:latin typeface="+mn-lt"/>
              </a:rPr>
              <a:t>Roof claims at the end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38223" y="2800350"/>
            <a:ext cx="4178596" cy="22288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latin typeface="+mn-lt"/>
              </a:rPr>
              <a:t>High-level Intuition</a:t>
            </a:r>
          </a:p>
          <a:p>
            <a:r>
              <a:rPr lang="en-US" sz="1500" dirty="0">
                <a:solidFill>
                  <a:srgbClr val="000000"/>
                </a:solidFill>
                <a:latin typeface="+mn-lt"/>
              </a:rPr>
              <a:t>At the end of ladder claims, all parties except </a:t>
            </a:r>
            <a:r>
              <a:rPr lang="en-US" sz="1500" i="1" dirty="0" err="1">
                <a:solidFill>
                  <a:srgbClr val="000000"/>
                </a:solidFill>
                <a:latin typeface="+mn-lt"/>
              </a:rPr>
              <a:t>P</a:t>
            </a:r>
            <a:r>
              <a:rPr lang="en-US" sz="1500" baseline="-25000" dirty="0" err="1">
                <a:solidFill>
                  <a:srgbClr val="000000"/>
                </a:solidFill>
                <a:latin typeface="+mn-lt"/>
              </a:rPr>
              <a:t>n</a:t>
            </a:r>
            <a:r>
              <a:rPr lang="en-US" sz="1500" dirty="0">
                <a:solidFill>
                  <a:srgbClr val="000000"/>
                </a:solidFill>
                <a:latin typeface="+mn-lt"/>
              </a:rPr>
              <a:t> have “evened out”</a:t>
            </a:r>
          </a:p>
          <a:p>
            <a:r>
              <a:rPr lang="en-US" sz="1500" dirty="0">
                <a:solidFill>
                  <a:srgbClr val="000000"/>
                </a:solidFill>
                <a:latin typeface="+mn-lt"/>
              </a:rPr>
              <a:t>If </a:t>
            </a:r>
            <a:r>
              <a:rPr lang="en-US" sz="1500" i="1" dirty="0" err="1">
                <a:solidFill>
                  <a:srgbClr val="000000"/>
                </a:solidFill>
                <a:latin typeface="+mn-lt"/>
              </a:rPr>
              <a:t>P</a:t>
            </a:r>
            <a:r>
              <a:rPr lang="en-US" sz="1500" baseline="-25000" dirty="0" err="1">
                <a:solidFill>
                  <a:srgbClr val="000000"/>
                </a:solidFill>
                <a:latin typeface="+mn-lt"/>
              </a:rPr>
              <a:t>n</a:t>
            </a:r>
            <a:r>
              <a:rPr lang="en-US" sz="1500" dirty="0">
                <a:solidFill>
                  <a:srgbClr val="000000"/>
                </a:solidFill>
                <a:latin typeface="+mn-lt"/>
              </a:rPr>
              <a:t> does not make roof claims then honest parties get coins(</a:t>
            </a:r>
            <a:r>
              <a:rPr lang="en-US" sz="1500" i="1" dirty="0">
                <a:solidFill>
                  <a:srgbClr val="000000"/>
                </a:solidFill>
                <a:latin typeface="+mn-lt"/>
              </a:rPr>
              <a:t>q</a:t>
            </a:r>
            <a:r>
              <a:rPr lang="en-US" sz="1500" dirty="0">
                <a:solidFill>
                  <a:srgbClr val="000000"/>
                </a:solidFill>
                <a:latin typeface="+mn-lt"/>
              </a:rPr>
              <a:t>) via roof refunds</a:t>
            </a:r>
          </a:p>
          <a:p>
            <a:r>
              <a:rPr lang="en-US" sz="1500" dirty="0">
                <a:solidFill>
                  <a:srgbClr val="000000"/>
                </a:solidFill>
                <a:latin typeface="+mn-lt"/>
              </a:rPr>
              <a:t>Else </a:t>
            </a:r>
            <a:r>
              <a:rPr lang="en-US" sz="1500" i="1" dirty="0" err="1">
                <a:solidFill>
                  <a:srgbClr val="000000"/>
                </a:solidFill>
                <a:latin typeface="+mn-lt"/>
              </a:rPr>
              <a:t>P</a:t>
            </a:r>
            <a:r>
              <a:rPr lang="en-US" sz="1500" baseline="-25000" dirty="0" err="1">
                <a:solidFill>
                  <a:srgbClr val="000000"/>
                </a:solidFill>
                <a:latin typeface="+mn-lt"/>
              </a:rPr>
              <a:t>n</a:t>
            </a:r>
            <a:r>
              <a:rPr lang="en-US" sz="1500" dirty="0">
                <a:solidFill>
                  <a:srgbClr val="000000"/>
                </a:solidFill>
                <a:latin typeface="+mn-lt"/>
              </a:rPr>
              <a:t> “evens out”</a:t>
            </a:r>
          </a:p>
          <a:p>
            <a:endParaRPr lang="en-US" sz="15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114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37413" y="1037784"/>
            <a:ext cx="5693638" cy="1945481"/>
          </a:xfrm>
        </p:spPr>
        <p:txBody>
          <a:bodyPr/>
          <a:lstStyle/>
          <a:p>
            <a:pPr algn="ctr"/>
            <a:r>
              <a:rPr lang="en-US" sz="3000" dirty="0"/>
              <a:t>Fair Multiparty Computation from Public Bulletin Boards</a:t>
            </a:r>
            <a:endParaRPr lang="en-US" sz="27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9870" y="3239993"/>
            <a:ext cx="7035617" cy="800100"/>
          </a:xfrm>
        </p:spPr>
        <p:txBody>
          <a:bodyPr>
            <a:normAutofit/>
          </a:bodyPr>
          <a:lstStyle/>
          <a:p>
            <a:r>
              <a:rPr lang="en-US" sz="1425" dirty="0" err="1"/>
              <a:t>Arka</a:t>
            </a:r>
            <a:r>
              <a:rPr lang="en-US" sz="1425" dirty="0"/>
              <a:t> Rai </a:t>
            </a:r>
            <a:r>
              <a:rPr lang="en-US" sz="1425" dirty="0" err="1"/>
              <a:t>Choudhuri</a:t>
            </a:r>
            <a:r>
              <a:rPr lang="en-US" sz="1425" dirty="0"/>
              <a:t> - Matthew Green - Abhishek Jain - Gabriel Kaptchuk</a:t>
            </a:r>
            <a:r>
              <a:rPr lang="en-US" sz="1425" b="1" dirty="0"/>
              <a:t> </a:t>
            </a:r>
            <a:r>
              <a:rPr lang="en-US" sz="1425" dirty="0"/>
              <a:t>- Ian </a:t>
            </a:r>
            <a:r>
              <a:rPr lang="en-US" sz="1425" dirty="0" err="1"/>
              <a:t>Miers</a:t>
            </a:r>
            <a:endParaRPr lang="en-US" sz="1425" dirty="0"/>
          </a:p>
        </p:txBody>
      </p:sp>
      <p:sp>
        <p:nvSpPr>
          <p:cNvPr id="4" name="TextBox 3"/>
          <p:cNvSpPr txBox="1"/>
          <p:nvPr/>
        </p:nvSpPr>
        <p:spPr>
          <a:xfrm>
            <a:off x="4040372" y="3732316"/>
            <a:ext cx="26049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ACM CCS’17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00C03F-F7D1-5747-B1E7-04595AAFD2A2}"/>
              </a:ext>
            </a:extLst>
          </p:cNvPr>
          <p:cNvSpPr txBox="1"/>
          <p:nvPr/>
        </p:nvSpPr>
        <p:spPr>
          <a:xfrm>
            <a:off x="3363446" y="4532416"/>
            <a:ext cx="2408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based on Gabe’s talk </a:t>
            </a:r>
          </a:p>
        </p:txBody>
      </p:sp>
    </p:spTree>
    <p:extLst>
      <p:ext uri="{BB962C8B-B14F-4D97-AF65-F5344CB8AC3E}">
        <p14:creationId xmlns:p14="http://schemas.microsoft.com/office/powerpoint/2010/main" val="3696612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1485900" y="205979"/>
            <a:ext cx="5715000" cy="857250"/>
          </a:xfrm>
        </p:spPr>
        <p:txBody>
          <a:bodyPr/>
          <a:lstStyle/>
          <a:p>
            <a:r>
              <a:rPr lang="en-US" dirty="0"/>
              <a:t>Public Bulletin Boards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175" y="1063229"/>
            <a:ext cx="6315075" cy="361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801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Bulletin Boards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28625" indent="-342900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b="1" dirty="0"/>
              <a:t>Public:</a:t>
            </a:r>
            <a:r>
              <a:rPr lang="en-US" sz="2400" dirty="0"/>
              <a:t> Messages are visible to all parties</a:t>
            </a:r>
          </a:p>
          <a:p>
            <a:pPr marL="428625" indent="-342900">
              <a:buFont typeface="+mj-lt"/>
              <a:buAutoNum type="arabicPeriod"/>
            </a:pPr>
            <a:endParaRPr lang="en-US" sz="2400" dirty="0"/>
          </a:p>
          <a:p>
            <a:pPr marL="428625" indent="-342900">
              <a:buFont typeface="+mj-lt"/>
              <a:buAutoNum type="arabicPeriod"/>
            </a:pPr>
            <a:r>
              <a:rPr lang="en-US" sz="2400" dirty="0"/>
              <a:t> </a:t>
            </a:r>
            <a:r>
              <a:rPr lang="en-US" sz="2400" b="1" dirty="0"/>
              <a:t>Available:</a:t>
            </a:r>
            <a:r>
              <a:rPr lang="en-US" sz="2400" dirty="0"/>
              <a:t> Messages are permanently available (cannot be modified or deleted)</a:t>
            </a:r>
          </a:p>
          <a:p>
            <a:pPr marL="428625" indent="-342900">
              <a:buFont typeface="+mj-lt"/>
              <a:buAutoNum type="arabicPeriod"/>
            </a:pPr>
            <a:endParaRPr lang="en-US" sz="1800" dirty="0"/>
          </a:p>
          <a:p>
            <a:pPr marL="428625" indent="-342900">
              <a:buFont typeface="+mj-lt"/>
              <a:buAutoNum type="arabicPeriod"/>
            </a:pPr>
            <a:r>
              <a:rPr lang="en-US" sz="1800" dirty="0"/>
              <a:t> </a:t>
            </a:r>
            <a:r>
              <a:rPr lang="en-US" sz="2400" b="1" dirty="0"/>
              <a:t>Unforgeable: </a:t>
            </a:r>
            <a:r>
              <a:rPr lang="en-US" sz="2400" dirty="0"/>
              <a:t>No adversary can produce a “valid looking” state of the bulletin board which is different from the real state. (Can think of the bulletin board providing an unforgeable signature for every post) </a:t>
            </a:r>
          </a:p>
        </p:txBody>
      </p:sp>
    </p:spTree>
    <p:extLst>
      <p:ext uri="{BB962C8B-B14F-4D97-AF65-F5344CB8AC3E}">
        <p14:creationId xmlns:p14="http://schemas.microsoft.com/office/powerpoint/2010/main" val="81557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Existing technologies can be used as bulletin boards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Bulletin Boards?</a:t>
            </a:r>
          </a:p>
        </p:txBody>
      </p:sp>
      <p:sp>
        <p:nvSpPr>
          <p:cNvPr id="8" name="Rectangle 7"/>
          <p:cNvSpPr/>
          <p:nvPr/>
        </p:nvSpPr>
        <p:spPr>
          <a:xfrm>
            <a:off x="563526" y="2947527"/>
            <a:ext cx="3838353" cy="1709312"/>
          </a:xfrm>
          <a:prstGeom prst="rect">
            <a:avLst/>
          </a:prstGeom>
          <a:solidFill>
            <a:srgbClr val="FFC000"/>
          </a:solidFill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Blockchain records are public and available.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Proof-of-stake based blockchains satisfy </a:t>
            </a:r>
            <a:r>
              <a:rPr lang="en-US" sz="1800" dirty="0" err="1">
                <a:solidFill>
                  <a:schemeClr val="tx1"/>
                </a:solidFill>
              </a:rPr>
              <a:t>unforgeability</a:t>
            </a:r>
            <a:r>
              <a:rPr lang="en-US" sz="1800" dirty="0">
                <a:solidFill>
                  <a:schemeClr val="tx1"/>
                </a:solidFill>
              </a:rPr>
              <a:t> [Goyal-Goyal’17]</a:t>
            </a:r>
          </a:p>
        </p:txBody>
      </p:sp>
      <p:sp>
        <p:nvSpPr>
          <p:cNvPr id="9" name="Rectangle 8"/>
          <p:cNvSpPr/>
          <p:nvPr/>
        </p:nvSpPr>
        <p:spPr>
          <a:xfrm>
            <a:off x="4748278" y="2947527"/>
            <a:ext cx="3810931" cy="1709312"/>
          </a:xfrm>
          <a:prstGeom prst="rect">
            <a:avLst/>
          </a:prstGeom>
          <a:solidFill>
            <a:srgbClr val="0070C0"/>
          </a:solidFill>
          <a:ln>
            <a:solidFill>
              <a:srgbClr val="073E87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lang="en-US" sz="1800" dirty="0"/>
              <a:t>Can be used as an append-only </a:t>
            </a:r>
            <a:r>
              <a:rPr lang="en-US" sz="1800"/>
              <a:t>public log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Certificates present in the log can be verified by root signature.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4306" y="2048068"/>
            <a:ext cx="3096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I. Proof-of-Stake based Blockchains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41764" y="2048068"/>
            <a:ext cx="32559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II. Google Certificate Transparency</a:t>
            </a:r>
          </a:p>
        </p:txBody>
      </p:sp>
    </p:spTree>
    <p:extLst>
      <p:ext uri="{BB962C8B-B14F-4D97-AF65-F5344CB8AC3E}">
        <p14:creationId xmlns:p14="http://schemas.microsoft.com/office/powerpoint/2010/main" val="219183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8" grpId="1" animBg="1"/>
      <p:bldP spid="9" grpId="0" animBg="1"/>
      <p:bldP spid="9" grpId="1" animBg="1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2901122"/>
            <a:ext cx="5791200" cy="1270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5" y="3033112"/>
            <a:ext cx="1362075" cy="8860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467100"/>
            <a:ext cx="895350" cy="114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3467100"/>
            <a:ext cx="1000125" cy="114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1" y="238125"/>
            <a:ext cx="2809340" cy="200025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083558" y="2813592"/>
            <a:ext cx="990600" cy="1215484"/>
            <a:chOff x="3905250" y="5116705"/>
            <a:chExt cx="1320800" cy="1620645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5250" y="5116705"/>
              <a:ext cx="1320800" cy="16129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4494" y="6064250"/>
              <a:ext cx="511556" cy="673100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071938" y="2819400"/>
            <a:ext cx="990600" cy="1215484"/>
            <a:chOff x="3905250" y="5116705"/>
            <a:chExt cx="1320800" cy="162064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05250" y="5116705"/>
              <a:ext cx="1320800" cy="161290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14494" y="6064250"/>
              <a:ext cx="511556" cy="673100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2888662" y="3215231"/>
            <a:ext cx="3016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7" name="TextBox 16"/>
          <p:cNvSpPr txBox="1"/>
          <p:nvPr/>
        </p:nvSpPr>
        <p:spPr>
          <a:xfrm>
            <a:off x="6092774" y="3209937"/>
            <a:ext cx="3016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sp>
        <p:nvSpPr>
          <p:cNvPr id="7" name="TextBox 6"/>
          <p:cNvSpPr txBox="1"/>
          <p:nvPr/>
        </p:nvSpPr>
        <p:spPr>
          <a:xfrm>
            <a:off x="3628435" y="4325967"/>
            <a:ext cx="2268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How to Decrypt?</a:t>
            </a:r>
          </a:p>
        </p:txBody>
      </p:sp>
    </p:spTree>
    <p:extLst>
      <p:ext uri="{BB962C8B-B14F-4D97-AF65-F5344CB8AC3E}">
        <p14:creationId xmlns:p14="http://schemas.microsoft.com/office/powerpoint/2010/main" val="4578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5679E-6 L -0.18333 0.0175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12" y="525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1.35802E-6 L 0.19878 0.002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1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51852E-6 L -0.39306 -0.13333 " pathEditMode="relative" ptsTypes="AA"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7037E-6 L 0.37813 -0.1321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06" y="-662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7" grpId="0"/>
      <p:bldP spid="17" grpId="1"/>
      <p:bldP spid="17" grpId="2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>
            <a:off x="457200" y="1224004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-US" sz="3000" u="sng" dirty="0">
                <a:latin typeface="Trebuchet MS"/>
                <a:ea typeface="Trebuchet MS"/>
                <a:cs typeface="Trebuchet MS"/>
                <a:sym typeface="Trebuchet MS"/>
              </a:rPr>
              <a:t>Decentralization</a:t>
            </a: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: Many applications easy to realize with a central trusted authority. Blockchains can often help in removing central trust</a:t>
            </a: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079" y="501598"/>
            <a:ext cx="74238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Why Applications from Blockchains?</a:t>
            </a:r>
          </a:p>
        </p:txBody>
      </p:sp>
    </p:spTree>
    <p:extLst>
      <p:ext uri="{BB962C8B-B14F-4D97-AF65-F5344CB8AC3E}">
        <p14:creationId xmlns:p14="http://schemas.microsoft.com/office/powerpoint/2010/main" val="3342878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019" y="1200150"/>
            <a:ext cx="8803757" cy="3725681"/>
          </a:xfrm>
          <a:prstGeom prst="rect">
            <a:avLst/>
          </a:prstGeom>
        </p:spPr>
        <p:txBody>
          <a:bodyPr/>
          <a:lstStyle/>
          <a:p>
            <a:r>
              <a:rPr lang="en-US" sz="2200" dirty="0"/>
              <a:t>Either both the parties should be able to decrypt, or no one</a:t>
            </a:r>
          </a:p>
          <a:p>
            <a:endParaRPr lang="en-US" sz="800" dirty="0"/>
          </a:p>
          <a:p>
            <a:r>
              <a:rPr lang="en-US" sz="2200" dirty="0"/>
              <a:t>Put differently, either both parties can learn decryption key or no one can</a:t>
            </a:r>
          </a:p>
          <a:p>
            <a:endParaRPr lang="en-US" sz="800" dirty="0"/>
          </a:p>
          <a:p>
            <a:r>
              <a:rPr lang="en-US" sz="2200" b="1" u="sng" dirty="0"/>
              <a:t>Idea</a:t>
            </a:r>
            <a:r>
              <a:rPr lang="en-US" sz="2200" b="1" dirty="0"/>
              <a:t>: </a:t>
            </a:r>
            <a:r>
              <a:rPr lang="en-US" sz="2200" i="1" dirty="0"/>
              <a:t>Decryption key</a:t>
            </a:r>
            <a:r>
              <a:rPr lang="en-US" sz="2200" dirty="0"/>
              <a:t>: = (a release token </a:t>
            </a:r>
            <a:r>
              <a:rPr lang="en-US" sz="2200" b="1" dirty="0"/>
              <a:t>RT</a:t>
            </a:r>
            <a:r>
              <a:rPr lang="en-US" sz="2200" dirty="0"/>
              <a:t>, and bulletin board’s signature on </a:t>
            </a:r>
            <a:r>
              <a:rPr lang="en-US" sz="2200" b="1" dirty="0"/>
              <a:t>RT</a:t>
            </a:r>
            <a:r>
              <a:rPr lang="en-US" sz="2200" dirty="0"/>
              <a:t>) </a:t>
            </a:r>
          </a:p>
          <a:p>
            <a:endParaRPr lang="en-US" sz="800" dirty="0"/>
          </a:p>
          <a:p>
            <a:r>
              <a:rPr lang="en-US" sz="2200" dirty="0"/>
              <a:t>But standard encryption schemes do not have such special keys!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Want: Fair Decryption</a:t>
            </a:r>
          </a:p>
        </p:txBody>
      </p:sp>
    </p:spTree>
    <p:extLst>
      <p:ext uri="{BB962C8B-B14F-4D97-AF65-F5344CB8AC3E}">
        <p14:creationId xmlns:p14="http://schemas.microsoft.com/office/powerpoint/2010/main" val="177131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Want: “Conditional Decryption”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2019" y="1200150"/>
            <a:ext cx="8803757" cy="3725681"/>
          </a:xfrm>
          <a:prstGeom prst="rect">
            <a:avLst/>
          </a:prstGeom>
        </p:spPr>
        <p:txBody>
          <a:bodyPr/>
          <a:lstStyle/>
          <a:p>
            <a:r>
              <a:rPr lang="en-US" sz="2200" dirty="0"/>
              <a:t>Want: </a:t>
            </a:r>
            <a:r>
              <a:rPr lang="en-US" sz="2200" dirty="0" err="1"/>
              <a:t>Ciphertexts</a:t>
            </a:r>
            <a:r>
              <a:rPr lang="en-US" sz="2200" dirty="0"/>
              <a:t> that can only be decrypted if a certain action was implemented</a:t>
            </a:r>
          </a:p>
          <a:p>
            <a:endParaRPr lang="en-US" sz="800" dirty="0"/>
          </a:p>
          <a:p>
            <a:r>
              <a:rPr lang="en-US" sz="2200" dirty="0"/>
              <a:t>Put differently, decryption should only be possible if a statement is true</a:t>
            </a:r>
          </a:p>
          <a:p>
            <a:endParaRPr lang="en-US" sz="800" dirty="0"/>
          </a:p>
          <a:p>
            <a:r>
              <a:rPr lang="en-US" sz="2200" b="1" u="sng" dirty="0"/>
              <a:t>Problem</a:t>
            </a:r>
            <a:r>
              <a:rPr lang="en-US" sz="2200" b="1" dirty="0"/>
              <a:t>: </a:t>
            </a:r>
            <a:r>
              <a:rPr lang="en-US" sz="2200" dirty="0"/>
              <a:t>Regular encryption/decryption keys are random strings (without such structure)</a:t>
            </a:r>
          </a:p>
          <a:p>
            <a:endParaRPr lang="en-US" sz="8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93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Witness Encryption </a:t>
            </a:r>
            <a:r>
              <a:rPr lang="en-US" sz="2400" dirty="0"/>
              <a:t>[Garg-Gentry-Sahai-Waters’13]</a:t>
            </a:r>
          </a:p>
        </p:txBody>
      </p:sp>
      <p:pic>
        <p:nvPicPr>
          <p:cNvPr id="3" name="Picture 2" descr="image1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70" t="19230" r="39958" b="5414"/>
          <a:stretch/>
        </p:blipFill>
        <p:spPr>
          <a:xfrm rot="5400000">
            <a:off x="3581339" y="-1740964"/>
            <a:ext cx="1704060" cy="866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1" t="5597" r="38281" b="4456"/>
          <a:stretch/>
        </p:blipFill>
        <p:spPr>
          <a:xfrm rot="5400000">
            <a:off x="3741234" y="-1820528"/>
            <a:ext cx="1661531" cy="8848157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/>
          <a:p>
            <a:r>
              <a:rPr lang="en-US" sz="3000" dirty="0"/>
              <a:t>Witness Encryption </a:t>
            </a:r>
            <a:r>
              <a:rPr lang="en-US" sz="2400" dirty="0"/>
              <a:t>[Garg-Gentry-Sahai-Waters’13]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7447" y="3572540"/>
            <a:ext cx="7969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Security: </a:t>
            </a:r>
            <a:r>
              <a:rPr lang="en-US" sz="2400" dirty="0"/>
              <a:t>If x is “false”, </a:t>
            </a:r>
            <a:r>
              <a:rPr lang="en-US" sz="2400"/>
              <a:t>then </a:t>
            </a:r>
            <a:r>
              <a:rPr lang="en-US" sz="2400" dirty="0" err="1"/>
              <a:t>Enc</a:t>
            </a:r>
            <a:r>
              <a:rPr lang="en-US" sz="2400" dirty="0"/>
              <a:t>(</a:t>
            </a:r>
            <a:r>
              <a:rPr lang="en-US" sz="2400" dirty="0" err="1"/>
              <a:t>m,x</a:t>
            </a:r>
            <a:r>
              <a:rPr lang="en-US" sz="2400" dirty="0"/>
              <a:t>) is indistinguishable from </a:t>
            </a:r>
            <a:r>
              <a:rPr lang="en-US" sz="2400" dirty="0" err="1"/>
              <a:t>Enc</a:t>
            </a:r>
            <a:r>
              <a:rPr lang="en-US" sz="2400" dirty="0"/>
              <a:t>(</a:t>
            </a:r>
            <a:r>
              <a:rPr lang="en-US" sz="2400" dirty="0" err="1"/>
              <a:t>m,x</a:t>
            </a:r>
            <a:r>
              <a:rPr lang="en-US" sz="2400" dirty="0"/>
              <a:t>’) </a:t>
            </a:r>
          </a:p>
        </p:txBody>
      </p:sp>
    </p:spTree>
    <p:extLst>
      <p:ext uri="{BB962C8B-B14F-4D97-AF65-F5344CB8AC3E}">
        <p14:creationId xmlns:p14="http://schemas.microsoft.com/office/powerpoint/2010/main" val="558519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age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61" t="5597" r="38281" b="4456"/>
          <a:stretch/>
        </p:blipFill>
        <p:spPr>
          <a:xfrm rot="5400000">
            <a:off x="3741234" y="-1820528"/>
            <a:ext cx="1661531" cy="8848157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229600" cy="921073"/>
          </a:xfrm>
        </p:spPr>
        <p:txBody>
          <a:bodyPr/>
          <a:lstStyle/>
          <a:p>
            <a:r>
              <a:rPr lang="en-US" sz="3000" dirty="0"/>
              <a:t>Extractable Witness Encryption </a:t>
            </a:r>
            <a:br>
              <a:rPr lang="en-US" sz="3000" dirty="0"/>
            </a:br>
            <a:r>
              <a:rPr lang="en-US" sz="2000" b="0" dirty="0"/>
              <a:t>[Goldwasser-Kalai-Popa-Vaikuntanathan-Zeldovich’13]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7447" y="3572540"/>
            <a:ext cx="79691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(Informal) Security: </a:t>
            </a:r>
            <a:r>
              <a:rPr lang="en-US" sz="2400" dirty="0" err="1"/>
              <a:t>Enc</a:t>
            </a:r>
            <a:r>
              <a:rPr lang="en-US" sz="2400" dirty="0"/>
              <a:t>(</a:t>
            </a:r>
            <a:r>
              <a:rPr lang="en-US" sz="2400" dirty="0" err="1"/>
              <a:t>m,x</a:t>
            </a:r>
            <a:r>
              <a:rPr lang="en-US" sz="2400" dirty="0"/>
              <a:t>) is indistinguishable from </a:t>
            </a:r>
            <a:r>
              <a:rPr lang="en-US" sz="2400" dirty="0" err="1"/>
              <a:t>Enc</a:t>
            </a:r>
            <a:r>
              <a:rPr lang="en-US" sz="2400" dirty="0"/>
              <a:t>(</a:t>
            </a:r>
            <a:r>
              <a:rPr lang="en-US" sz="2400" dirty="0" err="1"/>
              <a:t>m,x</a:t>
            </a:r>
            <a:r>
              <a:rPr lang="en-US" sz="2400" dirty="0"/>
              <a:t>’) even for “true” x if no efficient adversary can find a witness for x</a:t>
            </a:r>
          </a:p>
        </p:txBody>
      </p:sp>
    </p:spTree>
    <p:extLst>
      <p:ext uri="{BB962C8B-B14F-4D97-AF65-F5344CB8AC3E}">
        <p14:creationId xmlns:p14="http://schemas.microsoft.com/office/powerpoint/2010/main" val="4698489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Candidate constructions known [Garg-Gentry-Sahai-Waters’13, Gentry-Lewko-Waters’14] </a:t>
            </a:r>
          </a:p>
          <a:p>
            <a:endParaRPr lang="en-US" sz="2400" dirty="0"/>
          </a:p>
          <a:p>
            <a:r>
              <a:rPr lang="en-US" sz="2400" dirty="0"/>
              <a:t>Open problem: Constructing WE from standard </a:t>
            </a:r>
            <a:r>
              <a:rPr lang="en-US" sz="2400" dirty="0" err="1"/>
              <a:t>crytpographic</a:t>
            </a:r>
            <a:r>
              <a:rPr lang="en-US" sz="2400" dirty="0"/>
              <a:t> assumptions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(Extractable) Witness Encryption</a:t>
            </a:r>
          </a:p>
        </p:txBody>
      </p:sp>
    </p:spTree>
    <p:extLst>
      <p:ext uri="{BB962C8B-B14F-4D97-AF65-F5344CB8AC3E}">
        <p14:creationId xmlns:p14="http://schemas.microsoft.com/office/powerpoint/2010/main" val="330345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Idea: </a:t>
            </a:r>
            <a:r>
              <a:rPr lang="en-US" sz="2400" dirty="0"/>
              <a:t>Let’s use Witness Encryption (WE) to encrypt the output</a:t>
            </a:r>
          </a:p>
          <a:p>
            <a:endParaRPr lang="en-US" sz="1000" dirty="0"/>
          </a:p>
          <a:p>
            <a:r>
              <a:rPr lang="en-US" sz="2400" dirty="0"/>
              <a:t>After the initial (unfair) MPC, anyone can post a release token </a:t>
            </a:r>
            <a:r>
              <a:rPr lang="en-US" sz="2400" b="1" dirty="0"/>
              <a:t>RT</a:t>
            </a:r>
            <a:r>
              <a:rPr lang="en-US" sz="2400" dirty="0"/>
              <a:t> to the bulletin board. Then </a:t>
            </a:r>
            <a:r>
              <a:rPr lang="en-US" sz="2400" b="1" dirty="0"/>
              <a:t>RT</a:t>
            </a:r>
            <a:r>
              <a:rPr lang="en-US" sz="2400" dirty="0"/>
              <a:t>, together with signature of the bulletin board can be a “witness” for decryption</a:t>
            </a:r>
          </a:p>
          <a:p>
            <a:endParaRPr lang="en-US" sz="1000" dirty="0"/>
          </a:p>
          <a:p>
            <a:r>
              <a:rPr lang="en-US" sz="2400" dirty="0"/>
              <a:t>Let’s suppose that </a:t>
            </a:r>
            <a:r>
              <a:rPr lang="en-US" sz="2400" b="1" dirty="0"/>
              <a:t>RT</a:t>
            </a:r>
            <a:r>
              <a:rPr lang="en-US" sz="2400" dirty="0"/>
              <a:t> is a public value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Fair MPC</a:t>
            </a:r>
          </a:p>
        </p:txBody>
      </p:sp>
    </p:spTree>
    <p:extLst>
      <p:ext uri="{BB962C8B-B14F-4D97-AF65-F5344CB8AC3E}">
        <p14:creationId xmlns:p14="http://schemas.microsoft.com/office/powerpoint/2010/main" val="272881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862" y="357779"/>
            <a:ext cx="2870704" cy="1856708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21" r="-661"/>
          <a:stretch/>
        </p:blipFill>
        <p:spPr>
          <a:xfrm>
            <a:off x="1386676" y="1192767"/>
            <a:ext cx="3393186" cy="31634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462" y="2591110"/>
            <a:ext cx="468662" cy="4686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462" y="2596070"/>
            <a:ext cx="468662" cy="468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0462" y="2603454"/>
            <a:ext cx="468662" cy="468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0462" y="2598493"/>
            <a:ext cx="468662" cy="4686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10581" y="2641108"/>
            <a:ext cx="3016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r>
              <a:rPr lang="en-US" sz="1050" baseline="-25000" dirty="0"/>
              <a:t>1</a:t>
            </a:r>
            <a:endParaRPr lang="en-US" sz="1050" dirty="0"/>
          </a:p>
        </p:txBody>
      </p:sp>
      <p:sp>
        <p:nvSpPr>
          <p:cNvPr id="12" name="TextBox 11"/>
          <p:cNvSpPr txBox="1"/>
          <p:nvPr/>
        </p:nvSpPr>
        <p:spPr>
          <a:xfrm>
            <a:off x="2906969" y="1754795"/>
            <a:ext cx="3016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r>
              <a:rPr lang="en-US" sz="1050" baseline="-25000" dirty="0"/>
              <a:t>2</a:t>
            </a:r>
            <a:endParaRPr lang="en-US" sz="1050" dirty="0"/>
          </a:p>
        </p:txBody>
      </p:sp>
      <p:sp>
        <p:nvSpPr>
          <p:cNvPr id="13" name="TextBox 12"/>
          <p:cNvSpPr txBox="1"/>
          <p:nvPr/>
        </p:nvSpPr>
        <p:spPr>
          <a:xfrm>
            <a:off x="4055046" y="2641108"/>
            <a:ext cx="3016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r>
              <a:rPr lang="en-US" sz="1050" baseline="-25000" dirty="0"/>
              <a:t>3</a:t>
            </a:r>
            <a:endParaRPr lang="en-US" sz="1050" dirty="0"/>
          </a:p>
        </p:txBody>
      </p:sp>
      <p:sp>
        <p:nvSpPr>
          <p:cNvPr id="14" name="TextBox 13"/>
          <p:cNvSpPr txBox="1"/>
          <p:nvPr/>
        </p:nvSpPr>
        <p:spPr>
          <a:xfrm>
            <a:off x="2884693" y="3463922"/>
            <a:ext cx="3016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x</a:t>
            </a:r>
            <a:r>
              <a:rPr lang="en-US" sz="1050" baseline="-25000" dirty="0"/>
              <a:t>4</a:t>
            </a:r>
            <a:endParaRPr lang="en-US" sz="10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68B273-2000-4E47-BCA1-A8B7D1245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759" y="1067942"/>
            <a:ext cx="249649" cy="2496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568B273-2000-4E47-BCA1-A8B7D1245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1759" y="1067942"/>
            <a:ext cx="249649" cy="24964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568B273-2000-4E47-BCA1-A8B7D1245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919" y="1064102"/>
            <a:ext cx="249649" cy="24964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568B273-2000-4E47-BCA1-A8B7D12459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7919" y="1068345"/>
            <a:ext cx="249649" cy="249649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4055046" y="4206758"/>
            <a:ext cx="4922413" cy="468662"/>
            <a:chOff x="4055046" y="4206758"/>
            <a:chExt cx="4922413" cy="46866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55046" y="4206758"/>
              <a:ext cx="468662" cy="468662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556286" y="4206758"/>
              <a:ext cx="44211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= WE(y, x := </a:t>
              </a:r>
              <a:r>
                <a:rPr lang="en-US" sz="1600" b="1" dirty="0"/>
                <a:t>RT</a:t>
              </a:r>
              <a:r>
                <a:rPr lang="en-US" sz="1600" dirty="0"/>
                <a:t> was posted on bulletin board)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699052" y="1267573"/>
            <a:ext cx="106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(</a:t>
            </a:r>
            <a:r>
              <a:rPr lang="en-US" sz="1800" b="1" dirty="0"/>
              <a:t>RT</a:t>
            </a:r>
            <a:r>
              <a:rPr lang="en-US" sz="1800" dirty="0"/>
              <a:t>, </a:t>
            </a:r>
            <a:r>
              <a:rPr lang="en-US" sz="1800" i="1" dirty="0"/>
              <a:t>sig</a:t>
            </a:r>
            <a:r>
              <a:rPr lang="en-US" sz="1800" dirty="0"/>
              <a:t>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4768" y="2915971"/>
            <a:ext cx="563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RT</a:t>
            </a:r>
          </a:p>
        </p:txBody>
      </p:sp>
    </p:spTree>
    <p:extLst>
      <p:ext uri="{BB962C8B-B14F-4D97-AF65-F5344CB8AC3E}">
        <p14:creationId xmlns:p14="http://schemas.microsoft.com/office/powerpoint/2010/main" val="380784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724E-6 3.98889E-6 L 0.16157 3.98889E-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0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4276E-6 4.76168E-6 L 0.00191 0.1723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8607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77022E-7 2.23508E-6 L -0.16852 2.23508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8921E-7 2.54975E-6 L 0.0033 -0.1594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" y="-79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4457E-7 1.84637E-6 L 0.04495 -0.23438 " pathEditMode="relative" ptsTypes="AA">
                                      <p:cBhvr>
                                        <p:cTn id="4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0.01266 L 0.18871 0.01944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1605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6574E-6 2.23508E-6 L 0.02256 0.2843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" y="1420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6574E-6 -0.01041 L -0.18604 0.0377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02" y="24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0.18646 -0.31759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-158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492E-6 2.795E-6 L -0.42815 0.09394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16" y="4697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492E-6 -3.79917E-6 L -0.22544 0.379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81" y="18950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492E-6 2.795E-6 L -0.43943 0.59232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72" y="29616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93 -0.02654 L -0.56684 0.31821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47" y="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4" grpId="0"/>
      <p:bldP spid="14" grpId="1"/>
      <p:bldP spid="14" grpId="2"/>
      <p:bldP spid="9" grpId="0"/>
      <p:bldP spid="16" grpId="0"/>
      <p:bldP spid="16" grpId="1"/>
      <p:bldP spid="16" grpId="2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What if adversary aborts in the initial unfair MPC so that only it learns the WE </a:t>
            </a:r>
            <a:r>
              <a:rPr lang="en-US" sz="2400" dirty="0" err="1"/>
              <a:t>ciphertext</a:t>
            </a:r>
            <a:r>
              <a:rPr lang="en-US" sz="2400" dirty="0"/>
              <a:t> (but not the honest parties)</a:t>
            </a:r>
          </a:p>
          <a:p>
            <a:endParaRPr lang="en-US" sz="2400" dirty="0"/>
          </a:p>
          <a:p>
            <a:r>
              <a:rPr lang="en-US" sz="2400" dirty="0"/>
              <a:t>Now, even if adversary posts RT on bulletin board, the honest parties get the witness but not the WE </a:t>
            </a:r>
            <a:r>
              <a:rPr lang="en-US" sz="2400" dirty="0" err="1"/>
              <a:t>ciphertext</a:t>
            </a:r>
            <a:r>
              <a:rPr lang="en-US" sz="2400" dirty="0"/>
              <a:t>!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23321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dirty="0"/>
              <a:t>Use a </a:t>
            </a:r>
            <a:r>
              <a:rPr lang="en-US" sz="2400" b="1" dirty="0"/>
              <a:t>private</a:t>
            </a:r>
            <a:r>
              <a:rPr lang="en-US" sz="2400" dirty="0"/>
              <a:t> release token </a:t>
            </a:r>
            <a:r>
              <a:rPr lang="en-US" sz="2400" b="1" dirty="0"/>
              <a:t>RT</a:t>
            </a:r>
          </a:p>
          <a:p>
            <a:endParaRPr lang="en-US" sz="1000" dirty="0"/>
          </a:p>
          <a:p>
            <a:r>
              <a:rPr lang="en-US" sz="2400" dirty="0"/>
              <a:t>Consider two party case (for simplicity): </a:t>
            </a:r>
          </a:p>
          <a:p>
            <a:pPr lvl="1">
              <a:lnSpc>
                <a:spcPct val="150000"/>
              </a:lnSpc>
            </a:pPr>
            <a:r>
              <a:rPr lang="en-US" sz="1800" b="1" dirty="0"/>
              <a:t>RT</a:t>
            </a:r>
            <a:r>
              <a:rPr lang="en-US" sz="1800" dirty="0"/>
              <a:t> := (RT</a:t>
            </a:r>
            <a:r>
              <a:rPr lang="en-US" sz="1800" baseline="-25000" dirty="0"/>
              <a:t>1</a:t>
            </a:r>
            <a:r>
              <a:rPr lang="en-US" sz="1800" dirty="0"/>
              <a:t>, RT</a:t>
            </a:r>
            <a:r>
              <a:rPr lang="en-US" sz="1800" baseline="-25000" dirty="0"/>
              <a:t>2</a:t>
            </a:r>
            <a:r>
              <a:rPr lang="en-US" sz="1800" dirty="0"/>
              <a:t>) where RT</a:t>
            </a:r>
            <a:r>
              <a:rPr lang="en-US" sz="1800" baseline="-25000" dirty="0"/>
              <a:t>1</a:t>
            </a:r>
            <a:r>
              <a:rPr lang="en-US" sz="1800" dirty="0"/>
              <a:t> is chosen by P</a:t>
            </a:r>
            <a:r>
              <a:rPr lang="en-US" sz="1800" baseline="-25000" dirty="0"/>
              <a:t>1</a:t>
            </a:r>
            <a:r>
              <a:rPr lang="en-US" sz="1800" dirty="0"/>
              <a:t> and RT</a:t>
            </a:r>
            <a:r>
              <a:rPr lang="en-US" sz="1800" baseline="-25000" dirty="0"/>
              <a:t>2</a:t>
            </a:r>
            <a:r>
              <a:rPr lang="en-US" sz="1800" dirty="0"/>
              <a:t> is chosen by P</a:t>
            </a:r>
            <a:r>
              <a:rPr lang="en-US" sz="1800" baseline="-25000" dirty="0"/>
              <a:t>2</a:t>
            </a:r>
          </a:p>
          <a:p>
            <a:pPr lvl="1"/>
            <a:endParaRPr lang="en-US" sz="600" dirty="0"/>
          </a:p>
          <a:p>
            <a:pPr lvl="1"/>
            <a:r>
              <a:rPr lang="en-US" sz="1800" dirty="0"/>
              <a:t>After initial MPC, parties exchange RT</a:t>
            </a:r>
            <a:r>
              <a:rPr lang="en-US" sz="1800" baseline="-25000" dirty="0"/>
              <a:t>1</a:t>
            </a:r>
            <a:r>
              <a:rPr lang="en-US" sz="1800" dirty="0"/>
              <a:t> and RT</a:t>
            </a:r>
            <a:r>
              <a:rPr lang="en-US" sz="1800" baseline="-25000" dirty="0"/>
              <a:t>2</a:t>
            </a:r>
            <a:r>
              <a:rPr lang="en-US" sz="1800" dirty="0"/>
              <a:t> with each other</a:t>
            </a:r>
          </a:p>
          <a:p>
            <a:pPr lvl="1"/>
            <a:endParaRPr lang="en-US" sz="600" dirty="0"/>
          </a:p>
          <a:p>
            <a:pPr lvl="1"/>
            <a:r>
              <a:rPr lang="en-US" sz="1800" dirty="0"/>
              <a:t>Now, if adversary aborts in the initial MPC, RT exchange phase will not happen, so adversary cannot learn the output</a:t>
            </a:r>
          </a:p>
          <a:p>
            <a:pPr lvl="1"/>
            <a:endParaRPr lang="en-US" sz="600" dirty="0"/>
          </a:p>
          <a:p>
            <a:pPr lvl="1"/>
            <a:r>
              <a:rPr lang="en-US" sz="1800" dirty="0"/>
              <a:t>If adversary aborts in the </a:t>
            </a:r>
            <a:r>
              <a:rPr lang="en-US" sz="1800" b="1" dirty="0"/>
              <a:t>RT</a:t>
            </a:r>
            <a:r>
              <a:rPr lang="en-US" sz="1800" dirty="0"/>
              <a:t> exchange phase, that’s ok. In order to recover output, it must post </a:t>
            </a:r>
            <a:r>
              <a:rPr lang="en-US" sz="1800" b="1" dirty="0"/>
              <a:t>RT</a:t>
            </a:r>
            <a:r>
              <a:rPr lang="en-US" sz="1800" dirty="0"/>
              <a:t> on bulletin board, which makes it public.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44548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>
            <a:off x="457200" y="571997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Timestamping</a:t>
            </a: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Token tracking</a:t>
            </a: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Public randomness</a:t>
            </a: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Prediction markets</a:t>
            </a:r>
            <a:endParaRPr lang="en-US"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Fair protocols: Multiparty lotteries, MPC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One-time Programs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-US" sz="3000" dirty="0">
                <a:latin typeface="Trebuchet MS"/>
                <a:ea typeface="Trebuchet MS"/>
                <a:cs typeface="Trebuchet MS"/>
                <a:sym typeface="Trebuchet MS"/>
              </a:rPr>
              <a:t>Non-Interactive Zero Knowledge</a:t>
            </a: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mr-IN" sz="3000" dirty="0">
                <a:latin typeface="Trebuchet MS"/>
                <a:ea typeface="Trebuchet MS"/>
                <a:cs typeface="Trebuchet MS"/>
                <a:sym typeface="Trebuchet MS"/>
              </a:rPr>
              <a:t>…</a:t>
            </a: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" name="Shape 4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Applications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8466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Think: </a:t>
            </a:r>
            <a:r>
              <a:rPr lang="en-US" sz="2400" dirty="0"/>
              <a:t>Can we base security on Witness Encryption?</a:t>
            </a:r>
          </a:p>
          <a:p>
            <a:endParaRPr lang="en-US" sz="2400" dirty="0"/>
          </a:p>
          <a:p>
            <a:r>
              <a:rPr lang="en-US" sz="2400" b="1" dirty="0"/>
              <a:t>Problem:</a:t>
            </a:r>
            <a:r>
              <a:rPr lang="en-US" sz="2400" dirty="0"/>
              <a:t> Statement is always true (signatures on RT  “exist”, just finding them without posting RT on bulletin board is “hard”)</a:t>
            </a:r>
          </a:p>
          <a:p>
            <a:endParaRPr lang="en-US" sz="2400" dirty="0"/>
          </a:p>
          <a:p>
            <a:r>
              <a:rPr lang="en-US" sz="2400" dirty="0"/>
              <a:t>Therefore, need Extractable Witness Encryption for security (can be avoided in some special cases)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</p:spTree>
    <p:extLst>
      <p:ext uri="{BB962C8B-B14F-4D97-AF65-F5344CB8AC3E}">
        <p14:creationId xmlns:p14="http://schemas.microsoft.com/office/powerpoint/2010/main" val="228363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A more efficient solution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/>
          <a:lstStyle/>
          <a:p>
            <a:r>
              <a:rPr lang="en-US" sz="2400" dirty="0"/>
              <a:t>Emulate Witness encryption using Trusted Hardware, e.g., Intel SGX</a:t>
            </a:r>
          </a:p>
          <a:p>
            <a:endParaRPr lang="en-US" sz="2400" dirty="0"/>
          </a:p>
          <a:p>
            <a:r>
              <a:rPr lang="en-US" sz="2400" dirty="0"/>
              <a:t>In this case, an efficient solution can be obtained if we start from an efficient (unfair) MPC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1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Hardware?!?</a:t>
            </a:r>
          </a:p>
        </p:txBody>
      </p:sp>
      <p:pic>
        <p:nvPicPr>
          <p:cNvPr id="4" name="Picture 3" descr="je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840" y="2145018"/>
            <a:ext cx="1638880" cy="2642191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>
          <a:xfrm>
            <a:off x="4189385" y="1063228"/>
            <a:ext cx="3189610" cy="1643303"/>
          </a:xfrm>
          <a:prstGeom prst="wedgeRoundRectCallout">
            <a:avLst>
              <a:gd name="adj1" fmla="val -63378"/>
              <a:gd name="adj2" fmla="val 87721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But Gabe, if you are using Trusted Hardware, isn’t all of this trivial?  Trusted Hardware solves all security problems!</a:t>
            </a:r>
          </a:p>
        </p:txBody>
      </p:sp>
    </p:spTree>
    <p:extLst>
      <p:ext uri="{BB962C8B-B14F-4D97-AF65-F5344CB8AC3E}">
        <p14:creationId xmlns:p14="http://schemas.microsoft.com/office/powerpoint/2010/main" val="627167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Trusted Hardware?!?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9477" y="1960803"/>
            <a:ext cx="5715000" cy="11561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Trusted Hardware alone cannot guarantee fairness [Pass-Shi-Tramer’17]</a:t>
            </a:r>
          </a:p>
        </p:txBody>
      </p:sp>
    </p:spTree>
    <p:extLst>
      <p:ext uri="{BB962C8B-B14F-4D97-AF65-F5344CB8AC3E}">
        <p14:creationId xmlns:p14="http://schemas.microsoft.com/office/powerpoint/2010/main" val="770881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Open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we base security on regular witness encryption?</a:t>
            </a:r>
          </a:p>
          <a:p>
            <a:endParaRPr lang="en-US" dirty="0"/>
          </a:p>
          <a:p>
            <a:r>
              <a:rPr lang="en-US" dirty="0"/>
              <a:t>Can we base security on standard assumptions?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404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/>
        </p:nvSpPr>
        <p:spPr>
          <a:xfrm>
            <a:off x="457200" y="1224004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Font typeface="Trebuchet MS"/>
              <a:buChar char="●"/>
            </a:pPr>
            <a:r>
              <a:rPr lang="en-US" sz="3000" u="sng" dirty="0">
                <a:latin typeface="Trebuchet MS"/>
                <a:ea typeface="Trebuchet MS"/>
                <a:cs typeface="Trebuchet MS"/>
                <a:sym typeface="Trebuchet MS"/>
              </a:rPr>
              <a:t>Fair Protocols using Blockchains</a:t>
            </a:r>
            <a:endParaRPr sz="3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09079" y="501598"/>
            <a:ext cx="33473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Today’s Agenda</a:t>
            </a:r>
          </a:p>
        </p:txBody>
      </p:sp>
    </p:spTree>
    <p:extLst>
      <p:ext uri="{BB962C8B-B14F-4D97-AF65-F5344CB8AC3E}">
        <p14:creationId xmlns:p14="http://schemas.microsoft.com/office/powerpoint/2010/main" val="383418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8750" y="800100"/>
            <a:ext cx="6400800" cy="200025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+mj-lt"/>
                <a:cs typeface="Cambria Math"/>
              </a:rPr>
              <a:t>How to Use </a:t>
            </a:r>
            <a:r>
              <a:rPr lang="en-US" dirty="0" err="1">
                <a:latin typeface="+mj-lt"/>
                <a:cs typeface="Cambria Math"/>
              </a:rPr>
              <a:t>Bitcoin</a:t>
            </a:r>
            <a:r>
              <a:rPr lang="en-US" dirty="0">
                <a:latin typeface="+mj-lt"/>
                <a:cs typeface="Cambria Math"/>
              </a:rPr>
              <a:t> to Design </a:t>
            </a:r>
            <a:br>
              <a:rPr lang="en-US" dirty="0">
                <a:latin typeface="+mj-lt"/>
                <a:cs typeface="Cambria Math"/>
              </a:rPr>
            </a:br>
            <a:r>
              <a:rPr lang="en-US" dirty="0">
                <a:latin typeface="+mj-lt"/>
                <a:cs typeface="Cambria Math"/>
              </a:rPr>
              <a:t>Fair Protocols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1" y="2571750"/>
            <a:ext cx="5382039" cy="1657350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 err="1">
                <a:solidFill>
                  <a:schemeClr val="tx1"/>
                </a:solidFill>
                <a:latin typeface="Cambria Math"/>
                <a:cs typeface="Cambria Math"/>
              </a:rPr>
              <a:t>Iddo</a:t>
            </a:r>
            <a:r>
              <a:rPr lang="en-US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mbria Math"/>
                <a:cs typeface="Cambria Math"/>
              </a:rPr>
              <a:t>Bentov</a:t>
            </a:r>
            <a:r>
              <a:rPr lang="en-US" dirty="0">
                <a:solidFill>
                  <a:schemeClr val="tx1"/>
                </a:solidFill>
                <a:latin typeface="Cambria Math"/>
                <a:cs typeface="Cambria Math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ambria Math"/>
                <a:cs typeface="Cambria Math"/>
              </a:rPr>
              <a:t>Ranjit</a:t>
            </a:r>
            <a:r>
              <a:rPr lang="en-US" dirty="0">
                <a:solidFill>
                  <a:schemeClr val="tx1"/>
                </a:solidFill>
                <a:latin typeface="Cambria Math"/>
                <a:cs typeface="Cambria Math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mbria Math"/>
                <a:cs typeface="Cambria Math"/>
              </a:rPr>
              <a:t>Kumaresan</a:t>
            </a:r>
            <a:endParaRPr lang="en-US" dirty="0">
              <a:solidFill>
                <a:schemeClr val="tx1"/>
              </a:solidFill>
              <a:latin typeface="Cambria Math"/>
              <a:cs typeface="Cambria Math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893404" y="3400425"/>
            <a:ext cx="4800600" cy="628650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00" dirty="0"/>
          </a:p>
          <a:p>
            <a:r>
              <a:rPr lang="en-US" sz="2250" dirty="0">
                <a:solidFill>
                  <a:srgbClr val="000090"/>
                </a:solidFill>
                <a:latin typeface="Cambria Math"/>
                <a:cs typeface="Cambria Math"/>
              </a:rPr>
              <a:t>CRYPTO 2014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850296" y="1113181"/>
            <a:ext cx="2003728" cy="15903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19993" y="153769"/>
            <a:ext cx="402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+mj-lt"/>
              </a:rPr>
              <a:t>Cryptocurrencies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96318" y="4572000"/>
            <a:ext cx="2408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Slides based on </a:t>
            </a:r>
            <a:r>
              <a:rPr lang="en-US" dirty="0" err="1"/>
              <a:t>Ranjit’s</a:t>
            </a:r>
            <a:r>
              <a:rPr lang="en-US" dirty="0"/>
              <a:t> talk </a:t>
            </a:r>
          </a:p>
        </p:txBody>
      </p:sp>
    </p:spTree>
    <p:extLst>
      <p:ext uri="{BB962C8B-B14F-4D97-AF65-F5344CB8AC3E}">
        <p14:creationId xmlns:p14="http://schemas.microsoft.com/office/powerpoint/2010/main" val="1572185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686050" y="1085851"/>
            <a:ext cx="3329032" cy="1394683"/>
            <a:chOff x="2057400" y="1447800"/>
            <a:chExt cx="4438708" cy="1859578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1600200"/>
              <a:ext cx="1299029" cy="1299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 descr="http://abovethelaw.com/uploads/2012/05/mean-boy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447800"/>
              <a:ext cx="969609" cy="144417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Line 23"/>
            <p:cNvSpPr>
              <a:spLocks noChangeShapeType="1"/>
            </p:cNvSpPr>
            <p:nvPr/>
          </p:nvSpPr>
          <p:spPr bwMode="auto">
            <a:xfrm flipH="1">
              <a:off x="3276600" y="1955800"/>
              <a:ext cx="200025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5" name="Line 24"/>
            <p:cNvSpPr>
              <a:spLocks noChangeShapeType="1"/>
            </p:cNvSpPr>
            <p:nvPr/>
          </p:nvSpPr>
          <p:spPr bwMode="auto">
            <a:xfrm>
              <a:off x="3276600" y="2209800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8" name="Line 23"/>
            <p:cNvSpPr>
              <a:spLocks noChangeShapeType="1"/>
            </p:cNvSpPr>
            <p:nvPr/>
          </p:nvSpPr>
          <p:spPr bwMode="auto">
            <a:xfrm flipH="1">
              <a:off x="3276600" y="2413000"/>
              <a:ext cx="200025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9" name="Line 24"/>
            <p:cNvSpPr>
              <a:spLocks noChangeShapeType="1"/>
            </p:cNvSpPr>
            <p:nvPr/>
          </p:nvSpPr>
          <p:spPr bwMode="auto">
            <a:xfrm>
              <a:off x="3276600" y="2667000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057400" y="1671935"/>
              <a:ext cx="40010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x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311064" y="2814935"/>
              <a:ext cx="101566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f </a:t>
              </a:r>
              <a:r>
                <a:rPr lang="en-US" sz="1800" dirty="0"/>
                <a:t>(</a:t>
              </a:r>
              <a:r>
                <a:rPr lang="en-US" sz="1800" i="1" dirty="0" err="1"/>
                <a:t>x,y</a:t>
              </a:r>
              <a:r>
                <a:rPr lang="en-US" sz="1800" dirty="0"/>
                <a:t>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95999" y="1671935"/>
              <a:ext cx="400109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302175" y="2814935"/>
              <a:ext cx="987877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f</a:t>
              </a:r>
              <a:r>
                <a:rPr lang="en-US" sz="1800" baseline="-25000" dirty="0"/>
                <a:t> </a:t>
              </a:r>
              <a:r>
                <a:rPr lang="en-US" sz="1800" dirty="0"/>
                <a:t>(</a:t>
              </a:r>
              <a:r>
                <a:rPr lang="en-US" sz="1800" i="1" dirty="0" err="1"/>
                <a:t>x,y</a:t>
              </a:r>
              <a:r>
                <a:rPr lang="en-US" sz="1800" dirty="0"/>
                <a:t>)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8825" y="54431"/>
            <a:ext cx="4686300" cy="857250"/>
          </a:xfrm>
        </p:spPr>
        <p:txBody>
          <a:bodyPr/>
          <a:lstStyle/>
          <a:p>
            <a:r>
              <a:rPr lang="en-US" dirty="0">
                <a:latin typeface="+mj-lt"/>
                <a:cs typeface="Cambria"/>
              </a:rPr>
              <a:t>Secure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100" y="2857500"/>
            <a:ext cx="5314950" cy="1428750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+mn-lt"/>
              </a:rPr>
              <a:t>Most general problem in cryptography</a:t>
            </a:r>
          </a:p>
          <a:p>
            <a:r>
              <a:rPr lang="en-US" dirty="0">
                <a:latin typeface="+mn-lt"/>
              </a:rPr>
              <a:t>Feasibility results [Yao86,GMW87,…]</a:t>
            </a:r>
          </a:p>
          <a:p>
            <a:r>
              <a:rPr lang="en-US" dirty="0">
                <a:latin typeface="+mn-lt"/>
              </a:rPr>
              <a:t>Moving fast from theory to practice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332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667" y="-65736"/>
            <a:ext cx="4676847" cy="857250"/>
          </a:xfrm>
        </p:spPr>
        <p:txBody>
          <a:bodyPr/>
          <a:lstStyle/>
          <a:p>
            <a:r>
              <a:rPr lang="en-US" dirty="0">
                <a:latin typeface="+mj-lt"/>
                <a:cs typeface="Cambria"/>
              </a:rPr>
              <a:t>Secure Computation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1284" y="3275231"/>
            <a:ext cx="2857500" cy="154305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+mn-lt"/>
              </a:rPr>
              <a:t>Privacy</a:t>
            </a:r>
          </a:p>
          <a:p>
            <a:r>
              <a:rPr lang="en-US" dirty="0">
                <a:latin typeface="+mn-lt"/>
              </a:rPr>
              <a:t>Correctness</a:t>
            </a:r>
          </a:p>
          <a:p>
            <a:r>
              <a:rPr lang="en-US" dirty="0">
                <a:latin typeface="+mn-lt"/>
              </a:rPr>
              <a:t>Fairness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244078" y="2857500"/>
            <a:ext cx="1720256" cy="623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Ideally…</a:t>
            </a:r>
          </a:p>
          <a:p>
            <a:endParaRPr lang="en-US" sz="1050" dirty="0"/>
          </a:p>
        </p:txBody>
      </p:sp>
      <p:grpSp>
        <p:nvGrpSpPr>
          <p:cNvPr id="4" name="Group 3"/>
          <p:cNvGrpSpPr/>
          <p:nvPr/>
        </p:nvGrpSpPr>
        <p:grpSpPr>
          <a:xfrm>
            <a:off x="5050464" y="826677"/>
            <a:ext cx="2429966" cy="2027141"/>
            <a:chOff x="5006752" y="2286000"/>
            <a:chExt cx="3239955" cy="3436096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6752" y="4042228"/>
              <a:ext cx="1245276" cy="1529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6" descr="http://abovethelaw.com/uploads/2012/05/mean-boy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1592" y="4038599"/>
              <a:ext cx="885115" cy="1683497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334000" y="3280229"/>
              <a:ext cx="400109" cy="626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x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96200" y="3356430"/>
              <a:ext cx="400109" cy="626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y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94879" y="3661229"/>
              <a:ext cx="987877" cy="626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f</a:t>
              </a:r>
              <a:r>
                <a:rPr lang="en-US" sz="1800" baseline="-25000" dirty="0"/>
                <a:t> </a:t>
              </a:r>
              <a:r>
                <a:rPr lang="en-US" sz="1800" dirty="0"/>
                <a:t>(</a:t>
              </a:r>
              <a:r>
                <a:rPr lang="en-US" sz="1800" i="1" dirty="0" err="1"/>
                <a:t>x,y</a:t>
              </a:r>
              <a:r>
                <a:rPr lang="en-US" sz="1800" dirty="0"/>
                <a:t>)</a:t>
              </a:r>
            </a:p>
          </p:txBody>
        </p:sp>
        <p:sp>
          <p:nvSpPr>
            <p:cNvPr id="20" name="Line 28"/>
            <p:cNvSpPr>
              <a:spLocks noChangeShapeType="1"/>
            </p:cNvSpPr>
            <p:nvPr/>
          </p:nvSpPr>
          <p:spPr bwMode="auto">
            <a:xfrm>
              <a:off x="7467600" y="3432629"/>
              <a:ext cx="323076" cy="52987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1" name="Line 29"/>
            <p:cNvSpPr>
              <a:spLocks noChangeShapeType="1"/>
            </p:cNvSpPr>
            <p:nvPr/>
          </p:nvSpPr>
          <p:spPr bwMode="auto">
            <a:xfrm rot="10800000" flipH="1">
              <a:off x="5638800" y="3356429"/>
              <a:ext cx="315592" cy="39354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837879" y="3661229"/>
              <a:ext cx="987877" cy="6260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f</a:t>
              </a:r>
              <a:r>
                <a:rPr lang="en-US" sz="1800" baseline="-25000" dirty="0"/>
                <a:t> </a:t>
              </a:r>
              <a:r>
                <a:rPr lang="en-US" sz="1800" dirty="0"/>
                <a:t>(</a:t>
              </a:r>
              <a:r>
                <a:rPr lang="en-US" sz="1800" i="1" dirty="0" err="1"/>
                <a:t>x,y</a:t>
              </a:r>
              <a:r>
                <a:rPr lang="en-US" sz="1800" dirty="0"/>
                <a:t>)</a:t>
              </a:r>
            </a:p>
          </p:txBody>
        </p:sp>
        <p:pic>
          <p:nvPicPr>
            <p:cNvPr id="17" name="Picture 30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096000" y="2286000"/>
              <a:ext cx="1080152" cy="128844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</p:pic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084" y="3402471"/>
            <a:ext cx="387458" cy="413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4084" y="4251453"/>
            <a:ext cx="386343" cy="3905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4084" y="3820925"/>
            <a:ext cx="387458" cy="413426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1289130" y="1112428"/>
            <a:ext cx="2960603" cy="1394683"/>
            <a:chOff x="2018596" y="1447800"/>
            <a:chExt cx="4537296" cy="1859578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8596" y="1600200"/>
              <a:ext cx="1337834" cy="1299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6" descr="http://abovethelaw.com/uploads/2012/05/mean-boy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7800" y="1447800"/>
              <a:ext cx="1005622" cy="144417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Line 23"/>
            <p:cNvSpPr>
              <a:spLocks noChangeShapeType="1"/>
            </p:cNvSpPr>
            <p:nvPr/>
          </p:nvSpPr>
          <p:spPr bwMode="auto">
            <a:xfrm flipH="1">
              <a:off x="3276600" y="1955800"/>
              <a:ext cx="200025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>
              <a:off x="3276600" y="2209800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29" name="Line 23"/>
            <p:cNvSpPr>
              <a:spLocks noChangeShapeType="1"/>
            </p:cNvSpPr>
            <p:nvPr/>
          </p:nvSpPr>
          <p:spPr bwMode="auto">
            <a:xfrm flipH="1">
              <a:off x="3276600" y="2413000"/>
              <a:ext cx="2000250" cy="2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0" name="Line 24"/>
            <p:cNvSpPr>
              <a:spLocks noChangeShapeType="1"/>
            </p:cNvSpPr>
            <p:nvPr/>
          </p:nvSpPr>
          <p:spPr bwMode="auto">
            <a:xfrm>
              <a:off x="3276600" y="2667000"/>
              <a:ext cx="2057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05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57400" y="1671935"/>
              <a:ext cx="45989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x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11064" y="2814935"/>
              <a:ext cx="1167422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f </a:t>
              </a:r>
              <a:r>
                <a:rPr lang="en-US" sz="1800" dirty="0"/>
                <a:t>(</a:t>
              </a:r>
              <a:r>
                <a:rPr lang="en-US" sz="1800" i="1" dirty="0" err="1"/>
                <a:t>x,y</a:t>
              </a:r>
              <a:r>
                <a:rPr lang="en-US" sz="1800" dirty="0"/>
                <a:t>)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95999" y="1671935"/>
              <a:ext cx="459893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y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02175" y="2814935"/>
              <a:ext cx="1135485" cy="4924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i="1" dirty="0"/>
                <a:t>f</a:t>
              </a:r>
              <a:r>
                <a:rPr lang="en-US" sz="1800" baseline="-25000" dirty="0"/>
                <a:t> </a:t>
              </a:r>
              <a:r>
                <a:rPr lang="en-US" sz="1800" dirty="0"/>
                <a:t>(</a:t>
              </a:r>
              <a:r>
                <a:rPr lang="en-US" sz="1800" i="1" dirty="0" err="1"/>
                <a:t>x,y</a:t>
              </a:r>
              <a:r>
                <a:rPr lang="en-US" sz="1800" dirty="0"/>
                <a:t>)</a:t>
              </a:r>
            </a:p>
          </p:txBody>
        </p:sp>
      </p:grpSp>
      <p:sp>
        <p:nvSpPr>
          <p:cNvPr id="35" name="Rectangle 35"/>
          <p:cNvSpPr>
            <a:spLocks/>
          </p:cNvSpPr>
          <p:nvPr/>
        </p:nvSpPr>
        <p:spPr bwMode="auto">
          <a:xfrm>
            <a:off x="4457701" y="1455327"/>
            <a:ext cx="330219" cy="7963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254794" indent="-254794" defTabSz="482204">
              <a:spcBef>
                <a:spcPts val="1838"/>
              </a:spcBef>
              <a:tabLst>
                <a:tab pos="2959894" algn="l"/>
                <a:tab pos="3429000" algn="l"/>
              </a:tabLst>
            </a:pPr>
            <a:r>
              <a:rPr lang="en-US" sz="5175" dirty="0">
                <a:latin typeface="Gill Sans"/>
                <a:sym typeface="Gill Sans"/>
              </a:rPr>
              <a:t>≈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1265792" y="3041778"/>
            <a:ext cx="3073298" cy="16002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0000FF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+mj-lt"/>
                <a:cs typeface="Cambria"/>
              </a:rPr>
              <a:t>Protocol for secure computation emulates a trusted party </a:t>
            </a:r>
          </a:p>
        </p:txBody>
      </p:sp>
    </p:spTree>
    <p:extLst>
      <p:ext uri="{BB962C8B-B14F-4D97-AF65-F5344CB8AC3E}">
        <p14:creationId xmlns:p14="http://schemas.microsoft.com/office/powerpoint/2010/main" val="99158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9" name="Rectangle 27"/>
          <p:cNvSpPr>
            <a:spLocks/>
          </p:cNvSpPr>
          <p:nvPr/>
        </p:nvSpPr>
        <p:spPr bwMode="auto">
          <a:xfrm>
            <a:off x="1143000" y="33337"/>
            <a:ext cx="6858000" cy="79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defTabSz="616744"/>
            <a:r>
              <a:rPr lang="en-US" sz="3750" dirty="0">
                <a:solidFill>
                  <a:srgbClr val="0000FF"/>
                </a:solidFill>
                <a:latin typeface="+mj-lt"/>
                <a:sym typeface="Chalkboard" charset="0"/>
              </a:rPr>
              <a:t>Fairness in Secure Computation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688" y="1229853"/>
            <a:ext cx="899132" cy="1129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6" descr="http://abovethelaw.com/uploads/2012/05/mean-boy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27" y="1143000"/>
            <a:ext cx="693452" cy="12573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ine 23"/>
          <p:cNvSpPr>
            <a:spLocks noChangeShapeType="1"/>
          </p:cNvSpPr>
          <p:nvPr/>
        </p:nvSpPr>
        <p:spPr bwMode="auto">
          <a:xfrm flipH="1">
            <a:off x="3992987" y="1668254"/>
            <a:ext cx="825644" cy="248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0" name="Line 24"/>
          <p:cNvSpPr>
            <a:spLocks noChangeShapeType="1"/>
          </p:cNvSpPr>
          <p:nvPr/>
        </p:nvSpPr>
        <p:spPr bwMode="auto">
          <a:xfrm>
            <a:off x="3992987" y="1444917"/>
            <a:ext cx="84923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 flipH="1">
            <a:off x="3992987" y="2114926"/>
            <a:ext cx="825644" cy="2481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12" name="Line 24"/>
          <p:cNvSpPr>
            <a:spLocks noChangeShapeType="1"/>
          </p:cNvSpPr>
          <p:nvPr/>
        </p:nvSpPr>
        <p:spPr bwMode="auto">
          <a:xfrm>
            <a:off x="3992987" y="1891589"/>
            <a:ext cx="849234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05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1771649" y="2628900"/>
            <a:ext cx="5958221" cy="200025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dirty="0">
                <a:latin typeface="+mn-lt"/>
              </a:rPr>
              <a:t>2-party fair coin tossing impossible [Cle86]</a:t>
            </a:r>
          </a:p>
          <a:p>
            <a:r>
              <a:rPr lang="en-US" sz="2100" dirty="0">
                <a:latin typeface="+mn-lt"/>
              </a:rPr>
              <a:t>Fair secure computation possible only in restricted settings</a:t>
            </a:r>
          </a:p>
          <a:p>
            <a:pPr lvl="1"/>
            <a:r>
              <a:rPr lang="en-US" sz="1800" dirty="0">
                <a:latin typeface="+mn-lt"/>
              </a:rPr>
              <a:t>For restricted class of functions [GHKL08,Ash14]</a:t>
            </a:r>
          </a:p>
          <a:p>
            <a:pPr lvl="1"/>
            <a:r>
              <a:rPr lang="en-US" sz="1800" dirty="0">
                <a:latin typeface="+mn-lt"/>
              </a:rPr>
              <a:t>If majority of parties are honest [BGW88,RB89]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57850" y="1771650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/>
              <a:t>f</a:t>
            </a:r>
            <a:r>
              <a:rPr lang="en-US" sz="1800" baseline="-25000" dirty="0"/>
              <a:t> </a:t>
            </a:r>
            <a:r>
              <a:rPr lang="en-US" sz="1800" dirty="0"/>
              <a:t>(</a:t>
            </a:r>
            <a:r>
              <a:rPr lang="en-US" sz="1800" i="1" dirty="0" err="1"/>
              <a:t>x,y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641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8" grpId="0"/>
    </p:bld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1534</TotalTime>
  <Words>1873</Words>
  <Application>Microsoft Macintosh PowerPoint</Application>
  <PresentationFormat>On-screen Show (16:9)</PresentationFormat>
  <Paragraphs>372</Paragraphs>
  <Slides>44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American Typewriter</vt:lpstr>
      <vt:lpstr>Arial</vt:lpstr>
      <vt:lpstr>Cambria Math</vt:lpstr>
      <vt:lpstr>Gill Sans</vt:lpstr>
      <vt:lpstr>Helvetica</vt:lpstr>
      <vt:lpstr>Trebuchet MS</vt:lpstr>
      <vt:lpstr>Simple Light</vt:lpstr>
      <vt:lpstr>Applications of Blockchains</vt:lpstr>
      <vt:lpstr>PowerPoint Presentation</vt:lpstr>
      <vt:lpstr>PowerPoint Presentation</vt:lpstr>
      <vt:lpstr>Applications</vt:lpstr>
      <vt:lpstr>PowerPoint Presentation</vt:lpstr>
      <vt:lpstr>How to Use Bitcoin to Design  Fair Protocols</vt:lpstr>
      <vt:lpstr>Secure Computation</vt:lpstr>
      <vt:lpstr>Secure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Fair Multiparty Computation from Public Bulletin Boards</vt:lpstr>
      <vt:lpstr>Public Bulletin Boards</vt:lpstr>
      <vt:lpstr>Public Bulletin Boards</vt:lpstr>
      <vt:lpstr>Why Bulletin Boards?</vt:lpstr>
      <vt:lpstr>PowerPoint Presentation</vt:lpstr>
      <vt:lpstr>Want: Fair Decryption</vt:lpstr>
      <vt:lpstr>Want: “Conditional Decryption”</vt:lpstr>
      <vt:lpstr>Witness Encryption [Garg-Gentry-Sahai-Waters’13]</vt:lpstr>
      <vt:lpstr>Witness Encryption [Garg-Gentry-Sahai-Waters’13]</vt:lpstr>
      <vt:lpstr>Extractable Witness Encryption  [Goldwasser-Kalai-Popa-Vaikuntanathan-Zeldovich’13]</vt:lpstr>
      <vt:lpstr>(Extractable) Witness Encryption</vt:lpstr>
      <vt:lpstr>Back to Fair MPC</vt:lpstr>
      <vt:lpstr>PowerPoint Presentation</vt:lpstr>
      <vt:lpstr>Problem</vt:lpstr>
      <vt:lpstr>Solution</vt:lpstr>
      <vt:lpstr>Security</vt:lpstr>
      <vt:lpstr>A more efficient solution</vt:lpstr>
      <vt:lpstr>Trusted Hardware?!?</vt:lpstr>
      <vt:lpstr>Trusted Hardware?!?</vt:lpstr>
      <vt:lpstr>Open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9</dc:title>
  <cp:lastModifiedBy>Microsoft Office User</cp:lastModifiedBy>
  <cp:revision>54</cp:revision>
  <dcterms:modified xsi:type="dcterms:W3CDTF">2019-04-03T15:53:32Z</dcterms:modified>
</cp:coreProperties>
</file>